
<file path=[Content_Types].xml><?xml version="1.0" encoding="utf-8"?>
<Types xmlns="http://schemas.openxmlformats.org/package/2006/content-types">
  <Default Extension="jpeg" ContentType="image/jpeg"/>
  <Default Extension="vml" ContentType="application/vnd.openxmlformats-officedocument.vmlDrawing"/>
  <Default Extension="bin" ContentType="application/vnd.openxmlformats-officedocument.oleObject"/>
  <Default Extension="wmf" ContentType="image/x-wmf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bookmarkIdSeed="2">
  <p:sldMasterIdLst>
    <p:sldMasterId id="2147483648" r:id="rId1"/>
  </p:sldMasterIdLst>
  <p:notesMasterIdLst>
    <p:notesMasterId r:id="rId19"/>
  </p:notesMasterIdLst>
  <p:sldIdLst>
    <p:sldId id="283" r:id="rId3"/>
    <p:sldId id="298" r:id="rId4"/>
    <p:sldId id="313" r:id="rId5"/>
    <p:sldId id="314" r:id="rId6"/>
    <p:sldId id="315" r:id="rId7"/>
    <p:sldId id="316" r:id="rId8"/>
    <p:sldId id="317" r:id="rId9"/>
    <p:sldId id="333" r:id="rId10"/>
    <p:sldId id="303" r:id="rId11"/>
    <p:sldId id="324" r:id="rId12"/>
    <p:sldId id="323" r:id="rId13"/>
    <p:sldId id="310" r:id="rId14"/>
    <p:sldId id="326" r:id="rId15"/>
    <p:sldId id="327" r:id="rId16"/>
    <p:sldId id="332" r:id="rId17"/>
    <p:sldId id="342" r:id="rId18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08A7BC"/>
    <a:srgbClr val="CCFF66"/>
    <a:srgbClr val="06BE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1466" autoAdjust="0"/>
  </p:normalViewPr>
  <p:slideViewPr>
    <p:cSldViewPr>
      <p:cViewPr varScale="1">
        <p:scale>
          <a:sx n="65" d="100"/>
          <a:sy n="65" d="100"/>
        </p:scale>
        <p:origin x="-1536" y="-96"/>
      </p:cViewPr>
      <p:guideLst>
        <p:guide orient="horz" pos="2192"/>
        <p:guide pos="287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2" Type="http://schemas.openxmlformats.org/officeDocument/2006/relationships/tableStyles" Target="tableStyles.xml"/><Relationship Id="rId21" Type="http://schemas.openxmlformats.org/officeDocument/2006/relationships/viewProps" Target="viewProps.xml"/><Relationship Id="rId20" Type="http://schemas.openxmlformats.org/officeDocument/2006/relationships/presProps" Target="presProps.xml"/><Relationship Id="rId2" Type="http://schemas.openxmlformats.org/officeDocument/2006/relationships/theme" Target="theme/theme1.xml"/><Relationship Id="rId19" Type="http://schemas.openxmlformats.org/officeDocument/2006/relationships/notesMaster" Target="notesMasters/notesMaster1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5D565B-E2E3-4086-8918-432C0383198F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85F7C9-7869-4FC3-83BD-1C6818F24798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2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3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4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15" name="Freeform 10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7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20" name="Freeform 19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标题，文本与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日期占位符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8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页脚占位符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8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800">
                <a:latin typeface="+mn-lt"/>
                <a:ea typeface="+mn-ea"/>
              </a:defRPr>
            </a:lvl1pPr>
          </a:lstStyle>
          <a:p>
            <a:pPr>
              <a:defRPr/>
            </a:pPr>
            <a:fld id="{416B3185-152A-4D21-A480-52B16A24AC90}" type="slidenum">
              <a:rPr lang="en-US" altLang="zh-CN" smtClean="0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/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10" name="Freeform 18"/>
          <p:cNvSpPr/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11" name="Freeform 22"/>
          <p:cNvSpPr/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12" name="Freeform 26"/>
          <p:cNvSpPr/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 useBgFill="1">
        <p:nvSpPr>
          <p:cNvPr id="13" name="Freeform 10"/>
          <p:cNvSpPr/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8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9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0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11" name="Freeform 10"/>
            <p:cNvSpPr/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6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7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8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29" name="Freeform 28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1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2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3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14" name="Freeform 10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0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21" name="Freeform 10"/>
            <p:cNvSpPr/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58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98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slide" Target="slide10.xml"/><Relationship Id="rId1" Type="http://schemas.openxmlformats.org/officeDocument/2006/relationships/slide" Target="slide2.xml"/></Relationships>
</file>

<file path=ppt/slides/_rels/slide10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5.v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9.wmf"/><Relationship Id="rId1" Type="http://schemas.openxmlformats.org/officeDocument/2006/relationships/oleObject" Target="../embeddings/oleObject6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6.vml"/><Relationship Id="rId7" Type="http://schemas.openxmlformats.org/officeDocument/2006/relationships/slideLayout" Target="../slideLayouts/slideLayout7.x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11.wmf"/><Relationship Id="rId3" Type="http://schemas.openxmlformats.org/officeDocument/2006/relationships/oleObject" Target="../embeddings/oleObject8.bin"/><Relationship Id="rId2" Type="http://schemas.openxmlformats.org/officeDocument/2006/relationships/image" Target="../media/image10.wmf"/><Relationship Id="rId1" Type="http://schemas.openxmlformats.org/officeDocument/2006/relationships/oleObject" Target="../embeddings/oleObject7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7.vml"/><Relationship Id="rId7" Type="http://schemas.openxmlformats.org/officeDocument/2006/relationships/slideLayout" Target="../slideLayouts/slideLayout7.x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14.wmf"/><Relationship Id="rId3" Type="http://schemas.openxmlformats.org/officeDocument/2006/relationships/oleObject" Target="../embeddings/oleObject11.bin"/><Relationship Id="rId2" Type="http://schemas.openxmlformats.org/officeDocument/2006/relationships/image" Target="../media/image13.wmf"/><Relationship Id="rId1" Type="http://schemas.openxmlformats.org/officeDocument/2006/relationships/oleObject" Target="../embeddings/oleObject10.bin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17.png"/><Relationship Id="rId1" Type="http://schemas.openxmlformats.org/officeDocument/2006/relationships/tags" Target="../tags/tag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8.png"/></Relationships>
</file>

<file path=ppt/slides/_rels/slide2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1.vml"/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3.wmf"/><Relationship Id="rId2" Type="http://schemas.openxmlformats.org/officeDocument/2006/relationships/oleObject" Target="../embeddings/oleObject1.bin"/><Relationship Id="rId1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2.v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4.wmf"/><Relationship Id="rId1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3.v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wmf"/><Relationship Id="rId1" Type="http://schemas.openxmlformats.org/officeDocument/2006/relationships/oleObject" Target="../embeddings/oleObject3.bin"/></Relationships>
</file>

<file path=ppt/slides/_rels/slide6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4.vml"/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7.wmf"/><Relationship Id="rId3" Type="http://schemas.openxmlformats.org/officeDocument/2006/relationships/oleObject" Target="../embeddings/oleObject5.bin"/><Relationship Id="rId2" Type="http://schemas.openxmlformats.org/officeDocument/2006/relationships/image" Target="../media/image6.wmf"/><Relationship Id="rId1" Type="http://schemas.openxmlformats.org/officeDocument/2006/relationships/oleObject" Target="../embeddings/oleObject4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8.png"/><Relationship Id="rId1" Type="http://schemas.openxmlformats.org/officeDocument/2006/relationships/tags" Target="../tags/tag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/>
          <p:nvPr/>
        </p:nvGrpSpPr>
        <p:grpSpPr bwMode="auto">
          <a:xfrm>
            <a:off x="1403350" y="5300663"/>
            <a:ext cx="2016125" cy="1009650"/>
            <a:chOff x="340" y="3022"/>
            <a:chExt cx="1270" cy="636"/>
          </a:xfrm>
        </p:grpSpPr>
        <p:sp>
          <p:nvSpPr>
            <p:cNvPr id="12297" name="Oval 5">
              <a:hlinkClick r:id="rId1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340" y="3022"/>
              <a:ext cx="1224" cy="636"/>
            </a:xfrm>
            <a:prstGeom prst="ellipse">
              <a:avLst/>
            </a:prstGeom>
            <a:gradFill rotWithShape="1">
              <a:gsLst>
                <a:gs pos="0">
                  <a:srgbClr val="D3E11F"/>
                </a:gs>
                <a:gs pos="100000">
                  <a:srgbClr val="DEEC22"/>
                </a:gs>
              </a:gsLst>
              <a:path path="rect">
                <a:fillToRect r="100000" b="100000"/>
              </a:path>
            </a:gradFill>
            <a:ln w="9525" algn="ctr">
              <a:solidFill>
                <a:schemeClr val="hlink"/>
              </a:solidFill>
              <a:round/>
            </a:ln>
          </p:spPr>
          <p:txBody>
            <a:bodyPr wrap="none" anchor="ctr"/>
            <a:lstStyle/>
            <a:p>
              <a:endParaRPr lang="zh-CN" altLang="en-US" sz="1800"/>
            </a:p>
          </p:txBody>
        </p:sp>
        <p:sp>
          <p:nvSpPr>
            <p:cNvPr id="12298" name="Rectangle 6">
              <a:hlinkClick r:id="rId1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340" y="3149"/>
              <a:ext cx="1270" cy="327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r>
                <a:rPr lang="zh-CN" altLang="en-US" sz="2800" dirty="0">
                  <a:latin typeface="宋体" panose="02010600030101010101" pitchFamily="2" charset="-122"/>
                </a:rPr>
                <a:t> </a:t>
              </a:r>
              <a:r>
                <a:rPr lang="zh-CN" altLang="en-US" sz="2800" b="1" dirty="0">
                  <a:solidFill>
                    <a:srgbClr val="CC0000"/>
                  </a:solidFill>
                  <a:latin typeface="宋体" panose="02010600030101010101" pitchFamily="2" charset="-122"/>
                </a:rPr>
                <a:t>学习新知</a:t>
              </a:r>
              <a:endParaRPr lang="zh-CN" altLang="en-US" sz="2800" b="1" dirty="0">
                <a:solidFill>
                  <a:srgbClr val="CC0000"/>
                </a:solidFill>
                <a:latin typeface="宋体" panose="02010600030101010101" pitchFamily="2" charset="-122"/>
              </a:endParaRPr>
            </a:p>
          </p:txBody>
        </p:sp>
      </p:grpSp>
      <p:grpSp>
        <p:nvGrpSpPr>
          <p:cNvPr id="3" name="Group 7"/>
          <p:cNvGrpSpPr/>
          <p:nvPr/>
        </p:nvGrpSpPr>
        <p:grpSpPr bwMode="auto">
          <a:xfrm>
            <a:off x="4932363" y="5229225"/>
            <a:ext cx="2160587" cy="1009650"/>
            <a:chOff x="2018" y="2976"/>
            <a:chExt cx="1361" cy="636"/>
          </a:xfrm>
        </p:grpSpPr>
        <p:sp>
          <p:nvSpPr>
            <p:cNvPr id="12300" name="Oval 8">
              <a:hlinkClick r:id="" action="ppaction://noaction"/>
            </p:cNvPr>
            <p:cNvSpPr>
              <a:spLocks noChangeArrowheads="1"/>
            </p:cNvSpPr>
            <p:nvPr/>
          </p:nvSpPr>
          <p:spPr bwMode="auto">
            <a:xfrm>
              <a:off x="2018" y="2976"/>
              <a:ext cx="1224" cy="636"/>
            </a:xfrm>
            <a:prstGeom prst="ellipse">
              <a:avLst/>
            </a:prstGeom>
            <a:gradFill rotWithShape="1">
              <a:gsLst>
                <a:gs pos="0">
                  <a:srgbClr val="D3E11F"/>
                </a:gs>
                <a:gs pos="100000">
                  <a:srgbClr val="DEEC22"/>
                </a:gs>
              </a:gsLst>
              <a:path path="rect">
                <a:fillToRect r="100000" b="100000"/>
              </a:path>
            </a:gradFill>
            <a:ln w="9525" algn="ctr">
              <a:solidFill>
                <a:schemeClr val="hlink"/>
              </a:solidFill>
              <a:round/>
            </a:ln>
          </p:spPr>
          <p:txBody>
            <a:bodyPr wrap="none" anchor="ctr"/>
            <a:lstStyle/>
            <a:p>
              <a:endParaRPr lang="zh-CN" altLang="en-US" sz="1800"/>
            </a:p>
          </p:txBody>
        </p:sp>
        <p:sp>
          <p:nvSpPr>
            <p:cNvPr id="12301" name="Rectangle 9">
              <a:hlinkClick r:id="rId2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2109" y="3113"/>
              <a:ext cx="1270" cy="327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r>
                <a:rPr lang="zh-CN" altLang="en-US" sz="2800" b="1" dirty="0">
                  <a:solidFill>
                    <a:srgbClr val="CC0000"/>
                  </a:solidFill>
                  <a:latin typeface="宋体" panose="02010600030101010101" pitchFamily="2" charset="-122"/>
                </a:rPr>
                <a:t>检测反馈</a:t>
              </a:r>
              <a:endParaRPr lang="zh-CN" altLang="en-US" sz="2800" b="1" dirty="0">
                <a:solidFill>
                  <a:srgbClr val="CC0000"/>
                </a:solidFill>
                <a:latin typeface="宋体" panose="02010600030101010101" pitchFamily="2" charset="-122"/>
              </a:endParaRPr>
            </a:p>
          </p:txBody>
        </p:sp>
      </p:grpSp>
      <p:sp>
        <p:nvSpPr>
          <p:cNvPr id="11" name="矩形 10"/>
          <p:cNvSpPr/>
          <p:nvPr/>
        </p:nvSpPr>
        <p:spPr>
          <a:xfrm>
            <a:off x="179512" y="3071810"/>
            <a:ext cx="8784976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4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12.5  </a:t>
            </a:r>
            <a:r>
              <a:rPr lang="zh-CN" altLang="en-US" sz="4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分式方程的应用</a:t>
            </a:r>
            <a:r>
              <a:rPr lang="zh-CN" altLang="en-US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（第</a:t>
            </a:r>
            <a:r>
              <a:rPr lang="en-US" altLang="zh-CN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2 </a:t>
            </a:r>
            <a:r>
              <a:rPr lang="zh-CN" altLang="en-US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课时）</a:t>
            </a:r>
            <a:endParaRPr lang="zh-CN" altLang="en-US" sz="2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1043608" y="332656"/>
            <a:ext cx="5256212" cy="461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2400" b="1" dirty="0" smtClean="0">
                <a:solidFill>
                  <a:srgbClr val="CC0000"/>
                </a:solidFill>
                <a:latin typeface="楷体_GB2312" pitchFamily="49" charset="-122"/>
                <a:ea typeface="楷体_GB2312" pitchFamily="49" charset="-122"/>
              </a:rPr>
              <a:t>八年级数学</a:t>
            </a:r>
            <a:r>
              <a:rPr lang="en-US" altLang="zh-CN" sz="2400" b="1" dirty="0" smtClean="0">
                <a:solidFill>
                  <a:srgbClr val="CC0000"/>
                </a:solidFill>
                <a:latin typeface="楷体_GB2312" pitchFamily="49" charset="-122"/>
                <a:ea typeface="楷体_GB2312" pitchFamily="49" charset="-122"/>
              </a:rPr>
              <a:t>·</a:t>
            </a:r>
            <a:r>
              <a:rPr lang="zh-CN" altLang="en-US" sz="2400" b="1" dirty="0" smtClean="0">
                <a:solidFill>
                  <a:srgbClr val="CC0000"/>
                </a:solidFill>
                <a:latin typeface="楷体_GB2312" pitchFamily="49" charset="-122"/>
                <a:ea typeface="楷体_GB2312" pitchFamily="49" charset="-122"/>
              </a:rPr>
              <a:t>上    新课标 </a:t>
            </a:r>
            <a:r>
              <a:rPr lang="en-US" altLang="zh-CN" sz="2400" b="1" dirty="0" smtClean="0">
                <a:solidFill>
                  <a:srgbClr val="CC0000"/>
                </a:solidFill>
                <a:latin typeface="楷体_GB2312" pitchFamily="49" charset="-122"/>
                <a:ea typeface="楷体_GB2312" pitchFamily="49" charset="-122"/>
              </a:rPr>
              <a:t>[</a:t>
            </a:r>
            <a:r>
              <a:rPr lang="zh-CN" altLang="en-US" sz="2400" b="1" dirty="0" smtClean="0">
                <a:solidFill>
                  <a:srgbClr val="CC0000"/>
                </a:solidFill>
                <a:latin typeface="楷体_GB2312" pitchFamily="49" charset="-122"/>
                <a:ea typeface="楷体_GB2312" pitchFamily="49" charset="-122"/>
              </a:rPr>
              <a:t>冀教</a:t>
            </a:r>
            <a:r>
              <a:rPr lang="en-US" altLang="zh-CN" sz="2400" b="1" dirty="0" smtClean="0">
                <a:solidFill>
                  <a:srgbClr val="CC0000"/>
                </a:solidFill>
                <a:latin typeface="楷体_GB2312" pitchFamily="49" charset="-122"/>
                <a:ea typeface="楷体_GB2312" pitchFamily="49" charset="-122"/>
              </a:rPr>
              <a:t>]</a:t>
            </a:r>
            <a:endParaRPr lang="zh-CN" altLang="en-US" sz="2400" b="1" dirty="0">
              <a:solidFill>
                <a:srgbClr val="CC0000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13" name="TextBox 16"/>
          <p:cNvSpPr txBox="1">
            <a:spLocks noChangeArrowheads="1"/>
          </p:cNvSpPr>
          <p:nvPr/>
        </p:nvSpPr>
        <p:spPr bwMode="auto">
          <a:xfrm>
            <a:off x="1428728" y="1428736"/>
            <a:ext cx="5898733" cy="64633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3600" b="1" dirty="0" smtClean="0">
                <a:solidFill>
                  <a:srgbClr val="CC0000"/>
                </a:solidFill>
                <a:latin typeface="Calibri" panose="020F0502020204030204" pitchFamily="34" charset="0"/>
              </a:rPr>
              <a:t>第十二章   分式和分式方程</a:t>
            </a:r>
            <a:endParaRPr lang="zh-CN" altLang="en-US" sz="3600" b="1" dirty="0">
              <a:solidFill>
                <a:srgbClr val="CC0000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/>
          <p:cNvGrpSpPr/>
          <p:nvPr/>
        </p:nvGrpSpPr>
        <p:grpSpPr>
          <a:xfrm>
            <a:off x="285720" y="857232"/>
            <a:ext cx="8143932" cy="5201424"/>
            <a:chOff x="75537" y="1000108"/>
            <a:chExt cx="8615040" cy="5201424"/>
          </a:xfrm>
        </p:grpSpPr>
        <p:sp>
          <p:nvSpPr>
            <p:cNvPr id="2" name="矩形 1"/>
            <p:cNvSpPr/>
            <p:nvPr/>
          </p:nvSpPr>
          <p:spPr>
            <a:xfrm>
              <a:off x="75537" y="1000108"/>
              <a:ext cx="8615040" cy="520142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zh-CN" sz="2800" b="1" dirty="0" smtClean="0">
                  <a:latin typeface="+mn-ea"/>
                </a:rPr>
                <a:t>1.</a:t>
              </a:r>
              <a:r>
                <a:rPr lang="zh-CN" altLang="en-US" sz="2800" b="1" dirty="0" smtClean="0">
                  <a:latin typeface="+mn-ea"/>
                </a:rPr>
                <a:t>兴化市教育局为帮助全市贫困师生举行“一日捐”活动</a:t>
              </a:r>
              <a:r>
                <a:rPr lang="en-US" altLang="zh-CN" sz="2800" b="1" dirty="0" smtClean="0">
                  <a:latin typeface="+mn-ea"/>
                </a:rPr>
                <a:t>,</a:t>
              </a:r>
              <a:r>
                <a:rPr lang="zh-CN" altLang="en-US" sz="2800" b="1" dirty="0" smtClean="0">
                  <a:latin typeface="+mn-ea"/>
                </a:rPr>
                <a:t>甲、乙两校教师各捐款</a:t>
              </a:r>
              <a:r>
                <a:rPr lang="en-US" altLang="zh-CN" sz="2800" b="1" dirty="0" smtClean="0">
                  <a:latin typeface="+mn-ea"/>
                </a:rPr>
                <a:t>30000</a:t>
              </a:r>
              <a:r>
                <a:rPr lang="zh-CN" altLang="en-US" sz="2800" b="1" dirty="0" smtClean="0">
                  <a:latin typeface="+mn-ea"/>
                </a:rPr>
                <a:t>元</a:t>
              </a:r>
              <a:r>
                <a:rPr lang="en-US" altLang="zh-CN" sz="2800" b="1" dirty="0" smtClean="0">
                  <a:latin typeface="+mn-ea"/>
                </a:rPr>
                <a:t>,</a:t>
              </a:r>
              <a:r>
                <a:rPr lang="zh-CN" altLang="en-US" sz="2800" b="1" dirty="0" smtClean="0">
                  <a:latin typeface="+mn-ea"/>
                </a:rPr>
                <a:t>已知“</a:t>
              </a:r>
              <a:r>
                <a:rPr lang="en-US" altLang="zh-CN" sz="2800" b="1" dirty="0" smtClean="0">
                  <a:latin typeface="+mn-ea"/>
                </a:rPr>
                <a:t>…”,</a:t>
              </a:r>
              <a:r>
                <a:rPr lang="zh-CN" altLang="en-US" sz="2800" b="1" dirty="0" smtClean="0">
                  <a:latin typeface="+mn-ea"/>
                </a:rPr>
                <a:t>设乙校教师有</a:t>
              </a:r>
              <a:r>
                <a:rPr lang="en-US" altLang="zh-CN" sz="28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r>
                <a:rPr lang="zh-CN" altLang="en-US" sz="2800" b="1" dirty="0" smtClean="0">
                  <a:latin typeface="+mn-ea"/>
                </a:rPr>
                <a:t>人</a:t>
              </a:r>
              <a:r>
                <a:rPr lang="en-US" altLang="zh-CN" sz="2800" b="1" dirty="0" smtClean="0">
                  <a:latin typeface="+mn-ea"/>
                </a:rPr>
                <a:t>,</a:t>
              </a:r>
              <a:r>
                <a:rPr lang="zh-CN" altLang="en-US" sz="2800" b="1" dirty="0" smtClean="0">
                  <a:latin typeface="+mn-ea"/>
                </a:rPr>
                <a:t>则可得方程</a:t>
              </a:r>
              <a:endParaRPr lang="en-US" altLang="zh-CN" sz="2800" b="1" dirty="0" smtClean="0">
                <a:latin typeface="+mn-ea"/>
              </a:endParaRPr>
            </a:p>
            <a:p>
              <a:r>
                <a:rPr lang="zh-CN" altLang="en-US" sz="2800" b="1" dirty="0" smtClean="0">
                  <a:latin typeface="+mn-ea"/>
                </a:rPr>
                <a:t>根据此情境</a:t>
              </a:r>
              <a:r>
                <a:rPr lang="en-US" altLang="zh-CN" sz="2800" b="1" dirty="0" smtClean="0">
                  <a:latin typeface="+mn-ea"/>
                </a:rPr>
                <a:t>,</a:t>
              </a:r>
              <a:r>
                <a:rPr lang="zh-CN" altLang="en-US" sz="2800" b="1" dirty="0" smtClean="0">
                  <a:latin typeface="+mn-ea"/>
                </a:rPr>
                <a:t>题中用“</a:t>
              </a:r>
              <a:r>
                <a:rPr lang="en-US" altLang="zh-CN" sz="2800" b="1" dirty="0" smtClean="0">
                  <a:latin typeface="+mn-ea"/>
                </a:rPr>
                <a:t>…”</a:t>
              </a:r>
              <a:r>
                <a:rPr lang="zh-CN" altLang="en-US" sz="2800" b="1" dirty="0" smtClean="0">
                  <a:latin typeface="+mn-ea"/>
                </a:rPr>
                <a:t>表示的缺失的条件应补</a:t>
              </a:r>
              <a:endParaRPr lang="en-US" altLang="zh-CN" sz="2800" b="1" dirty="0" smtClean="0">
                <a:latin typeface="+mn-ea"/>
              </a:endParaRPr>
            </a:p>
            <a:p>
              <a:r>
                <a:rPr lang="en-US" altLang="zh-CN" sz="2800" b="1" dirty="0" smtClean="0">
                  <a:latin typeface="+mn-ea"/>
                </a:rPr>
                <a:t>                                     (</a:t>
              </a:r>
              <a:r>
                <a:rPr lang="zh-CN" altLang="en-US" sz="2800" b="1" i="1" dirty="0" smtClean="0">
                  <a:latin typeface="+mn-ea"/>
                </a:rPr>
                <a:t>　　</a:t>
              </a:r>
              <a:r>
                <a:rPr lang="en-US" altLang="zh-CN" sz="2800" b="1" dirty="0" smtClean="0">
                  <a:latin typeface="+mn-ea"/>
                </a:rPr>
                <a:t>)</a:t>
              </a:r>
              <a:endParaRPr lang="en-US" altLang="zh-CN" sz="2800" b="1" dirty="0" smtClean="0">
                <a:latin typeface="+mn-ea"/>
              </a:endParaRPr>
            </a:p>
            <a:p>
              <a:r>
                <a:rPr lang="en-US" altLang="zh-CN" sz="2400" b="1" dirty="0" smtClean="0">
                  <a:latin typeface="+mn-ea"/>
                </a:rPr>
                <a:t>A.</a:t>
              </a:r>
              <a:r>
                <a:rPr lang="zh-CN" altLang="en-US" sz="2400" b="1" dirty="0" smtClean="0">
                  <a:latin typeface="+mn-ea"/>
                </a:rPr>
                <a:t>乙校教师比甲校教师人均多捐</a:t>
              </a:r>
              <a:r>
                <a:rPr lang="en-US" altLang="zh-CN" sz="2400" b="1" dirty="0" smtClean="0">
                  <a:latin typeface="+mn-ea"/>
                </a:rPr>
                <a:t>20</a:t>
              </a:r>
              <a:r>
                <a:rPr lang="zh-CN" altLang="en-US" sz="2400" b="1" dirty="0" smtClean="0">
                  <a:latin typeface="+mn-ea"/>
                </a:rPr>
                <a:t>元</a:t>
              </a:r>
              <a:r>
                <a:rPr lang="en-US" altLang="zh-CN" sz="2400" b="1" dirty="0" smtClean="0">
                  <a:latin typeface="+mn-ea"/>
                </a:rPr>
                <a:t>,</a:t>
              </a:r>
              <a:r>
                <a:rPr lang="zh-CN" altLang="en-US" sz="2400" b="1" dirty="0" smtClean="0">
                  <a:latin typeface="+mn-ea"/>
                </a:rPr>
                <a:t>且甲校教师的人数比乙校教师的人数多</a:t>
              </a:r>
              <a:r>
                <a:rPr lang="en-US" altLang="zh-CN" sz="2400" b="1" dirty="0" smtClean="0">
                  <a:latin typeface="+mn-ea"/>
                </a:rPr>
                <a:t>20%</a:t>
              </a:r>
              <a:endParaRPr lang="en-US" altLang="zh-CN" sz="2400" b="1" dirty="0" smtClean="0">
                <a:latin typeface="+mn-ea"/>
              </a:endParaRPr>
            </a:p>
            <a:p>
              <a:r>
                <a:rPr lang="en-US" altLang="zh-CN" sz="2400" b="1" dirty="0" smtClean="0">
                  <a:latin typeface="+mn-ea"/>
                </a:rPr>
                <a:t>B.</a:t>
              </a:r>
              <a:r>
                <a:rPr lang="zh-CN" altLang="en-US" sz="2400" b="1" dirty="0" smtClean="0">
                  <a:latin typeface="+mn-ea"/>
                </a:rPr>
                <a:t>甲校教师比乙校教师人均多捐</a:t>
              </a:r>
              <a:r>
                <a:rPr lang="en-US" altLang="zh-CN" sz="2400" b="1" dirty="0" smtClean="0">
                  <a:latin typeface="+mn-ea"/>
                </a:rPr>
                <a:t>20</a:t>
              </a:r>
              <a:r>
                <a:rPr lang="zh-CN" altLang="en-US" sz="2400" b="1" dirty="0" smtClean="0">
                  <a:latin typeface="+mn-ea"/>
                </a:rPr>
                <a:t>元</a:t>
              </a:r>
              <a:r>
                <a:rPr lang="en-US" altLang="zh-CN" sz="2400" b="1" dirty="0" smtClean="0">
                  <a:latin typeface="+mn-ea"/>
                </a:rPr>
                <a:t>,</a:t>
              </a:r>
              <a:r>
                <a:rPr lang="zh-CN" altLang="en-US" sz="2400" b="1" dirty="0" smtClean="0">
                  <a:latin typeface="+mn-ea"/>
                </a:rPr>
                <a:t>且乙校教师的人数比甲校教师的人数多</a:t>
              </a:r>
              <a:r>
                <a:rPr lang="en-US" altLang="zh-CN" sz="2400" b="1" dirty="0" smtClean="0">
                  <a:latin typeface="+mn-ea"/>
                </a:rPr>
                <a:t>20%</a:t>
              </a:r>
              <a:endParaRPr lang="en-US" altLang="zh-CN" sz="2400" b="1" dirty="0" smtClean="0">
                <a:latin typeface="+mn-ea"/>
              </a:endParaRPr>
            </a:p>
            <a:p>
              <a:r>
                <a:rPr lang="en-US" altLang="zh-CN" sz="2400" b="1" dirty="0" smtClean="0">
                  <a:latin typeface="+mn-ea"/>
                </a:rPr>
                <a:t>C.</a:t>
              </a:r>
              <a:r>
                <a:rPr lang="zh-CN" altLang="en-US" sz="2400" b="1" dirty="0" smtClean="0">
                  <a:latin typeface="+mn-ea"/>
                </a:rPr>
                <a:t>甲校教师比乙校教师人均多捐</a:t>
              </a:r>
              <a:r>
                <a:rPr lang="en-US" altLang="zh-CN" sz="2400" b="1" dirty="0" smtClean="0">
                  <a:latin typeface="+mn-ea"/>
                </a:rPr>
                <a:t>20</a:t>
              </a:r>
              <a:r>
                <a:rPr lang="zh-CN" altLang="en-US" sz="2400" b="1" dirty="0" smtClean="0">
                  <a:latin typeface="+mn-ea"/>
                </a:rPr>
                <a:t>元</a:t>
              </a:r>
              <a:r>
                <a:rPr lang="en-US" altLang="zh-CN" sz="2400" b="1" dirty="0" smtClean="0">
                  <a:latin typeface="+mn-ea"/>
                </a:rPr>
                <a:t>,</a:t>
              </a:r>
              <a:r>
                <a:rPr lang="zh-CN" altLang="en-US" sz="2400" b="1" dirty="0" smtClean="0">
                  <a:latin typeface="+mn-ea"/>
                </a:rPr>
                <a:t>且甲校教师的人数比乙校教师的人数多</a:t>
              </a:r>
              <a:r>
                <a:rPr lang="en-US" altLang="zh-CN" sz="2400" b="1" dirty="0" smtClean="0">
                  <a:latin typeface="+mn-ea"/>
                </a:rPr>
                <a:t>20%</a:t>
              </a:r>
              <a:endParaRPr lang="en-US" altLang="zh-CN" sz="2400" b="1" dirty="0" smtClean="0">
                <a:latin typeface="+mn-ea"/>
              </a:endParaRPr>
            </a:p>
            <a:p>
              <a:r>
                <a:rPr lang="en-US" altLang="zh-CN" sz="2400" b="1" dirty="0" smtClean="0">
                  <a:latin typeface="+mn-ea"/>
                </a:rPr>
                <a:t>D.</a:t>
              </a:r>
              <a:r>
                <a:rPr lang="zh-CN" altLang="en-US" sz="2400" b="1" dirty="0" smtClean="0">
                  <a:latin typeface="+mn-ea"/>
                </a:rPr>
                <a:t>乙校教师比甲校教师人均多捐</a:t>
              </a:r>
              <a:r>
                <a:rPr lang="en-US" altLang="zh-CN" sz="2400" b="1" dirty="0" smtClean="0">
                  <a:latin typeface="+mn-ea"/>
                </a:rPr>
                <a:t>20</a:t>
              </a:r>
              <a:r>
                <a:rPr lang="zh-CN" altLang="en-US" sz="2400" b="1" dirty="0" smtClean="0">
                  <a:latin typeface="+mn-ea"/>
                </a:rPr>
                <a:t>元</a:t>
              </a:r>
              <a:r>
                <a:rPr lang="en-US" altLang="zh-CN" sz="2400" b="1" dirty="0" smtClean="0">
                  <a:latin typeface="+mn-ea"/>
                </a:rPr>
                <a:t>,</a:t>
              </a:r>
              <a:r>
                <a:rPr lang="zh-CN" altLang="en-US" sz="2400" b="1" dirty="0" smtClean="0">
                  <a:latin typeface="+mn-ea"/>
                </a:rPr>
                <a:t>且乙校教师的人数比甲校教师的人数多</a:t>
              </a:r>
              <a:r>
                <a:rPr lang="en-US" altLang="zh-CN" sz="2400" b="1" dirty="0" smtClean="0">
                  <a:latin typeface="+mn-ea"/>
                </a:rPr>
                <a:t>20%</a:t>
              </a:r>
              <a:endParaRPr lang="en-US" altLang="zh-CN" sz="2400" b="1" dirty="0">
                <a:latin typeface="+mn-ea"/>
              </a:endParaRPr>
            </a:p>
          </p:txBody>
        </p:sp>
        <p:graphicFrame>
          <p:nvGraphicFramePr>
            <p:cNvPr id="3" name="对象 2"/>
            <p:cNvGraphicFramePr>
              <a:graphicFrameLocks noChangeAspect="1"/>
            </p:cNvGraphicFramePr>
            <p:nvPr/>
          </p:nvGraphicFramePr>
          <p:xfrm>
            <a:off x="5503174" y="1916114"/>
            <a:ext cx="1795208" cy="4286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6866" name="Equation" r:id="rId1" imgW="38404800" imgH="10058400" progId="">
                    <p:embed/>
                  </p:oleObj>
                </mc:Choice>
                <mc:Fallback>
                  <p:oleObj name="Equation" r:id="rId1" imgW="38404800" imgH="10058400" progId="">
                    <p:embed/>
                    <p:pic>
                      <p:nvPicPr>
                        <p:cNvPr id="0" name="Object 2" descr="image2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503174" y="1916114"/>
                          <a:ext cx="1795208" cy="42862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0" name="矩形 9"/>
          <p:cNvSpPr/>
          <p:nvPr/>
        </p:nvSpPr>
        <p:spPr>
          <a:xfrm>
            <a:off x="7308304" y="2564904"/>
            <a:ext cx="4443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zh-CN" alt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3491880" y="332656"/>
            <a:ext cx="2448272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4000" dirty="0" smtClean="0"/>
              <a:t>反馈固学</a:t>
            </a:r>
            <a:endParaRPr lang="zh-CN" alt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285720" y="1071546"/>
            <a:ext cx="8358246" cy="3539430"/>
            <a:chOff x="428596" y="4714884"/>
            <a:chExt cx="7953843" cy="3539430"/>
          </a:xfrm>
        </p:grpSpPr>
        <p:sp>
          <p:nvSpPr>
            <p:cNvPr id="3" name="矩形 2"/>
            <p:cNvSpPr/>
            <p:nvPr/>
          </p:nvSpPr>
          <p:spPr>
            <a:xfrm>
              <a:off x="428596" y="4714884"/>
              <a:ext cx="7953843" cy="35394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zh-CN" altLang="en-US" sz="3200" dirty="0" smtClean="0">
                  <a:solidFill>
                    <a:srgbClr val="C00000"/>
                  </a:solidFill>
                  <a:latin typeface="楷体_GB2312" pitchFamily="49" charset="-122"/>
                  <a:ea typeface="楷体_GB2312" pitchFamily="49" charset="-122"/>
                </a:rPr>
                <a:t>解析</a:t>
              </a:r>
              <a:r>
                <a:rPr lang="en-US" altLang="zh-CN" sz="3200" dirty="0" smtClean="0">
                  <a:solidFill>
                    <a:srgbClr val="C00000"/>
                  </a:solidFill>
                  <a:latin typeface="楷体_GB2312" pitchFamily="49" charset="-122"/>
                  <a:ea typeface="楷体_GB2312" pitchFamily="49" charset="-122"/>
                </a:rPr>
                <a:t>:</a:t>
              </a:r>
              <a:r>
                <a:rPr lang="zh-CN" altLang="en-US" sz="3200" dirty="0" smtClean="0">
                  <a:latin typeface="楷体_GB2312" pitchFamily="49" charset="-122"/>
                  <a:ea typeface="楷体_GB2312" pitchFamily="49" charset="-122"/>
                </a:rPr>
                <a:t>方程              中</a:t>
              </a:r>
              <a:r>
                <a:rPr lang="en-US" altLang="zh-CN" sz="3200" dirty="0" smtClean="0">
                  <a:latin typeface="楷体_GB2312" pitchFamily="49" charset="-122"/>
                  <a:ea typeface="楷体_GB2312" pitchFamily="49" charset="-122"/>
                </a:rPr>
                <a:t>,      </a:t>
              </a:r>
              <a:r>
                <a:rPr lang="zh-CN" altLang="en-US" sz="3200" dirty="0" smtClean="0">
                  <a:latin typeface="楷体_GB2312" pitchFamily="49" charset="-122"/>
                  <a:ea typeface="楷体_GB2312" pitchFamily="49" charset="-122"/>
                </a:rPr>
                <a:t>表示乙校教师人均捐款额</a:t>
              </a:r>
              <a:r>
                <a:rPr lang="en-US" altLang="zh-CN" sz="3200" dirty="0" smtClean="0">
                  <a:latin typeface="楷体_GB2312" pitchFamily="49" charset="-122"/>
                  <a:ea typeface="楷体_GB2312" pitchFamily="49" charset="-122"/>
                </a:rPr>
                <a:t>,(1+20%)</a:t>
              </a:r>
              <a:r>
                <a:rPr lang="en-US" altLang="zh-CN" sz="3200" i="1" dirty="0" smtClean="0">
                  <a:latin typeface="Times New Roman" panose="02020603050405020304" pitchFamily="18" charset="0"/>
                  <a:ea typeface="楷体_GB2312" pitchFamily="49" charset="-122"/>
                  <a:cs typeface="Times New Roman" panose="02020603050405020304" pitchFamily="18" charset="0"/>
                </a:rPr>
                <a:t>x</a:t>
              </a:r>
              <a:r>
                <a:rPr lang="zh-CN" altLang="en-US" sz="3200" dirty="0" smtClean="0">
                  <a:latin typeface="楷体_GB2312" pitchFamily="49" charset="-122"/>
                  <a:ea typeface="楷体_GB2312" pitchFamily="49" charset="-122"/>
                </a:rPr>
                <a:t>表示甲校教师的人数比乙校教师的人数多</a:t>
              </a:r>
              <a:r>
                <a:rPr lang="en-US" altLang="zh-CN" sz="3200" dirty="0" smtClean="0">
                  <a:latin typeface="楷体_GB2312" pitchFamily="49" charset="-122"/>
                  <a:ea typeface="楷体_GB2312" pitchFamily="49" charset="-122"/>
                </a:rPr>
                <a:t>20%,</a:t>
              </a:r>
              <a:r>
                <a:rPr lang="zh-CN" altLang="en-US" sz="3200" dirty="0" smtClean="0">
                  <a:latin typeface="楷体_GB2312" pitchFamily="49" charset="-122"/>
                  <a:ea typeface="楷体_GB2312" pitchFamily="49" charset="-122"/>
                </a:rPr>
                <a:t>则          表示甲校教师人均捐款额</a:t>
              </a:r>
              <a:r>
                <a:rPr lang="en-US" altLang="zh-CN" sz="3200" dirty="0" smtClean="0">
                  <a:latin typeface="楷体_GB2312" pitchFamily="49" charset="-122"/>
                  <a:ea typeface="楷体_GB2312" pitchFamily="49" charset="-122"/>
                </a:rPr>
                <a:t>,</a:t>
              </a:r>
              <a:r>
                <a:rPr lang="zh-CN" altLang="en-US" sz="3200" dirty="0" smtClean="0">
                  <a:latin typeface="楷体_GB2312" pitchFamily="49" charset="-122"/>
                  <a:ea typeface="楷体_GB2312" pitchFamily="49" charset="-122"/>
                </a:rPr>
                <a:t>所以方程表示的等量关系为乙校教师比甲校教师人均多捐</a:t>
              </a:r>
              <a:r>
                <a:rPr lang="en-US" altLang="zh-CN" sz="3200" dirty="0" smtClean="0">
                  <a:latin typeface="楷体_GB2312" pitchFamily="49" charset="-122"/>
                  <a:ea typeface="楷体_GB2312" pitchFamily="49" charset="-122"/>
                </a:rPr>
                <a:t>20</a:t>
              </a:r>
              <a:r>
                <a:rPr lang="zh-CN" altLang="en-US" sz="3200" dirty="0" smtClean="0">
                  <a:latin typeface="楷体_GB2312" pitchFamily="49" charset="-122"/>
                  <a:ea typeface="楷体_GB2312" pitchFamily="49" charset="-122"/>
                </a:rPr>
                <a:t>元</a:t>
              </a:r>
              <a:r>
                <a:rPr lang="en-US" altLang="zh-CN" sz="3200" dirty="0" smtClean="0">
                  <a:latin typeface="楷体_GB2312" pitchFamily="49" charset="-122"/>
                  <a:ea typeface="楷体_GB2312" pitchFamily="49" charset="-122"/>
                </a:rPr>
                <a:t>,</a:t>
              </a:r>
              <a:r>
                <a:rPr lang="zh-CN" altLang="en-US" sz="3200" dirty="0" smtClean="0">
                  <a:latin typeface="楷体_GB2312" pitchFamily="49" charset="-122"/>
                  <a:ea typeface="楷体_GB2312" pitchFamily="49" charset="-122"/>
                </a:rPr>
                <a:t>由此得出题中用“</a:t>
              </a:r>
              <a:r>
                <a:rPr lang="en-US" altLang="zh-CN" sz="3200" dirty="0" smtClean="0">
                  <a:latin typeface="楷体_GB2312" pitchFamily="49" charset="-122"/>
                  <a:ea typeface="楷体_GB2312" pitchFamily="49" charset="-122"/>
                </a:rPr>
                <a:t>…”</a:t>
              </a:r>
              <a:r>
                <a:rPr lang="zh-CN" altLang="en-US" sz="3200" dirty="0" smtClean="0">
                  <a:latin typeface="楷体_GB2312" pitchFamily="49" charset="-122"/>
                  <a:ea typeface="楷体_GB2312" pitchFamily="49" charset="-122"/>
                </a:rPr>
                <a:t>表示的缺失的条件应为</a:t>
              </a:r>
              <a:r>
                <a:rPr lang="en-US" altLang="zh-CN" sz="3200" dirty="0" smtClean="0">
                  <a:latin typeface="Times New Roman" panose="02020603050405020304" pitchFamily="18" charset="0"/>
                  <a:ea typeface="楷体_GB2312" pitchFamily="49" charset="-122"/>
                  <a:cs typeface="Times New Roman" panose="02020603050405020304" pitchFamily="18" charset="0"/>
                </a:rPr>
                <a:t>A</a:t>
              </a:r>
              <a:r>
                <a:rPr lang="en-US" altLang="zh-CN" sz="3200" i="1" dirty="0" smtClean="0">
                  <a:latin typeface="楷体_GB2312" pitchFamily="49" charset="-122"/>
                  <a:ea typeface="楷体_GB2312" pitchFamily="49" charset="-122"/>
                </a:rPr>
                <a:t>.</a:t>
              </a:r>
              <a:r>
                <a:rPr lang="zh-CN" altLang="en-US" sz="3200" dirty="0" smtClean="0">
                  <a:latin typeface="楷体_GB2312" pitchFamily="49" charset="-122"/>
                  <a:ea typeface="楷体_GB2312" pitchFamily="49" charset="-122"/>
                </a:rPr>
                <a:t>故选</a:t>
              </a:r>
              <a:r>
                <a:rPr lang="en-US" altLang="zh-CN" sz="3200" dirty="0" smtClean="0">
                  <a:latin typeface="Times New Roman" panose="02020603050405020304" pitchFamily="18" charset="0"/>
                  <a:ea typeface="楷体_GB2312" pitchFamily="49" charset="-122"/>
                  <a:cs typeface="Times New Roman" panose="02020603050405020304" pitchFamily="18" charset="0"/>
                </a:rPr>
                <a:t>A</a:t>
              </a:r>
              <a:r>
                <a:rPr lang="en-US" altLang="zh-CN" sz="3200" dirty="0" smtClean="0">
                  <a:latin typeface="楷体_GB2312" pitchFamily="49" charset="-122"/>
                  <a:ea typeface="楷体_GB2312" pitchFamily="49" charset="-122"/>
                </a:rPr>
                <a:t>.</a:t>
              </a:r>
              <a:endParaRPr lang="zh-CN" altLang="en-US" sz="3200" dirty="0">
                <a:latin typeface="楷体_GB2312" pitchFamily="49" charset="-122"/>
                <a:ea typeface="楷体_GB2312" pitchFamily="49" charset="-122"/>
              </a:endParaRPr>
            </a:p>
          </p:txBody>
        </p:sp>
        <p:graphicFrame>
          <p:nvGraphicFramePr>
            <p:cNvPr id="4" name="对象 3"/>
            <p:cNvGraphicFramePr>
              <a:graphicFrameLocks noChangeAspect="1"/>
            </p:cNvGraphicFramePr>
            <p:nvPr/>
          </p:nvGraphicFramePr>
          <p:xfrm>
            <a:off x="2401587" y="4714901"/>
            <a:ext cx="2350635" cy="5429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5844" name="Equation" r:id="rId1" imgW="37490400" imgH="10058400" progId="">
                    <p:embed/>
                  </p:oleObj>
                </mc:Choice>
                <mc:Fallback>
                  <p:oleObj name="Equation" r:id="rId1" imgW="37490400" imgH="10058400" progId="">
                    <p:embed/>
                    <p:pic>
                      <p:nvPicPr>
                        <p:cNvPr id="0" name="Picture 3" descr="image2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01587" y="4714901"/>
                          <a:ext cx="2350635" cy="54292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" name="Object 4"/>
            <p:cNvGraphicFramePr>
              <a:graphicFrameLocks noChangeAspect="1"/>
            </p:cNvGraphicFramePr>
            <p:nvPr/>
          </p:nvGraphicFramePr>
          <p:xfrm>
            <a:off x="5595195" y="4786322"/>
            <a:ext cx="696267" cy="47782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5845" name="Equation" r:id="rId3" imgW="10668000" imgH="9448800" progId="">
                    <p:embed/>
                  </p:oleObj>
                </mc:Choice>
                <mc:Fallback>
                  <p:oleObj name="Equation" r:id="rId3" imgW="10668000" imgH="9448800" progId="">
                    <p:embed/>
                    <p:pic>
                      <p:nvPicPr>
                        <p:cNvPr id="0" name="Picture 2" descr="image2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595195" y="4786322"/>
                          <a:ext cx="696267" cy="47782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" name="Object 5"/>
            <p:cNvGraphicFramePr>
              <a:graphicFrameLocks noChangeAspect="1"/>
            </p:cNvGraphicFramePr>
            <p:nvPr/>
          </p:nvGraphicFramePr>
          <p:xfrm>
            <a:off x="5799140" y="5786454"/>
            <a:ext cx="1317318" cy="44747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5846" name="Equation" r:id="rId5" imgW="17373600" imgH="10058400" progId="">
                    <p:embed/>
                  </p:oleObj>
                </mc:Choice>
                <mc:Fallback>
                  <p:oleObj name="Equation" r:id="rId5" imgW="17373600" imgH="10058400" progId="">
                    <p:embed/>
                    <p:pic>
                      <p:nvPicPr>
                        <p:cNvPr id="0" name="Picture 1" descr="image2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799140" y="5786454"/>
                          <a:ext cx="1317318" cy="44747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285720" y="836712"/>
            <a:ext cx="885828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2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.(</a:t>
            </a:r>
            <a:r>
              <a:rPr lang="en-US" altLang="zh-CN" sz="2800" b="1" dirty="0" smtClean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2015·</a:t>
            </a:r>
            <a:r>
              <a:rPr lang="zh-CN" altLang="en-US" sz="2800" b="1" dirty="0" smtClean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聊城中考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)</a:t>
            </a:r>
            <a:r>
              <a:rPr lang="zh-CN" altLang="en-US" sz="2800" b="1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在“母亲节”前夕</a:t>
            </a:r>
            <a:r>
              <a:rPr lang="en-US" altLang="zh-CN" sz="2800" b="1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,</a:t>
            </a:r>
            <a:r>
              <a:rPr lang="zh-CN" altLang="en-US" sz="2800" b="1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某花店用</a:t>
            </a:r>
            <a:r>
              <a:rPr lang="en-US" altLang="zh-CN" sz="2800" b="1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16000</a:t>
            </a:r>
            <a:r>
              <a:rPr lang="zh-CN" altLang="en-US" sz="2800" b="1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元购进第一批礼盒鲜花</a:t>
            </a:r>
            <a:r>
              <a:rPr lang="en-US" altLang="zh-CN" sz="2800" b="1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,</a:t>
            </a:r>
            <a:r>
              <a:rPr lang="zh-CN" altLang="en-US" sz="2800" b="1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上市后很快预售一空</a:t>
            </a:r>
            <a:r>
              <a:rPr lang="en-US" altLang="zh-CN" sz="2800" b="1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.</a:t>
            </a:r>
            <a:r>
              <a:rPr lang="zh-CN" altLang="en-US" sz="2800" b="1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根据市场需求情况</a:t>
            </a:r>
            <a:r>
              <a:rPr lang="en-US" altLang="zh-CN" sz="2800" b="1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,</a:t>
            </a:r>
            <a:r>
              <a:rPr lang="zh-CN" altLang="en-US" sz="2800" b="1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该花店又用</a:t>
            </a:r>
            <a:r>
              <a:rPr lang="en-US" altLang="zh-CN" sz="2800" b="1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7500</a:t>
            </a:r>
            <a:r>
              <a:rPr lang="zh-CN" altLang="en-US" sz="2800" b="1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元购进第二批礼盒鲜花</a:t>
            </a:r>
            <a:r>
              <a:rPr lang="en-US" altLang="zh-CN" sz="2800" b="1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.</a:t>
            </a:r>
            <a:r>
              <a:rPr lang="zh-CN" altLang="en-US" sz="2800" b="1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已知第二批所购鲜花的盒数是第一批所购鲜花的     </a:t>
            </a:r>
            <a:r>
              <a:rPr lang="en-US" altLang="zh-CN" sz="2800" b="1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,</a:t>
            </a:r>
            <a:r>
              <a:rPr lang="zh-CN" altLang="en-US" sz="2800" b="1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且每盒鲜花的进价比第一批的进价少</a:t>
            </a:r>
            <a:r>
              <a:rPr lang="en-US" altLang="zh-CN" sz="2800" b="1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10</a:t>
            </a:r>
            <a:r>
              <a:rPr lang="zh-CN" altLang="en-US" sz="2800" b="1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元</a:t>
            </a:r>
            <a:r>
              <a:rPr lang="en-US" altLang="zh-CN" sz="2800" b="1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.</a:t>
            </a:r>
            <a:r>
              <a:rPr lang="zh-CN" altLang="en-US" sz="2800" b="1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则第二批鲜花每盒的进价是多少元</a:t>
            </a:r>
            <a:r>
              <a:rPr lang="en-US" altLang="zh-CN" sz="2800" b="1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?</a:t>
            </a:r>
            <a:endParaRPr lang="en-US" altLang="zh-CN" sz="2800" b="1" dirty="0" smtClean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r>
              <a:rPr lang="zh-CN" altLang="en-US" sz="2800" b="1" dirty="0" smtClean="0">
                <a:solidFill>
                  <a:srgbClr val="C00000"/>
                </a:solidFill>
                <a:latin typeface="楷体_GB2312" pitchFamily="49" charset="-122"/>
                <a:ea typeface="楷体_GB2312" pitchFamily="49" charset="-122"/>
              </a:rPr>
              <a:t>解析</a:t>
            </a:r>
            <a:r>
              <a:rPr lang="en-US" altLang="zh-CN" sz="2800" b="1" dirty="0" smtClean="0">
                <a:solidFill>
                  <a:srgbClr val="C00000"/>
                </a:solidFill>
                <a:latin typeface="楷体_GB2312" pitchFamily="49" charset="-122"/>
                <a:ea typeface="楷体_GB2312" pitchFamily="49" charset="-122"/>
              </a:rPr>
              <a:t>:</a:t>
            </a:r>
            <a:r>
              <a:rPr lang="zh-CN" altLang="en-US" sz="2800" b="1" dirty="0" smtClean="0">
                <a:latin typeface="楷体_GB2312" pitchFamily="49" charset="-122"/>
                <a:ea typeface="楷体_GB2312" pitchFamily="49" charset="-122"/>
              </a:rPr>
              <a:t>可设第二批鲜花每盒的进价是</a:t>
            </a:r>
            <a:r>
              <a:rPr lang="en-US" altLang="zh-CN" sz="2800" b="1" i="1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x</a:t>
            </a:r>
            <a:r>
              <a:rPr lang="zh-CN" altLang="en-US" sz="2800" b="1" dirty="0" smtClean="0">
                <a:latin typeface="楷体_GB2312" pitchFamily="49" charset="-122"/>
                <a:ea typeface="楷体_GB2312" pitchFamily="49" charset="-122"/>
              </a:rPr>
              <a:t>元</a:t>
            </a:r>
            <a:r>
              <a:rPr lang="en-US" altLang="zh-CN" sz="2800" b="1" dirty="0" smtClean="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sz="2800" b="1" dirty="0" smtClean="0">
                <a:latin typeface="楷体_GB2312" pitchFamily="49" charset="-122"/>
                <a:ea typeface="楷体_GB2312" pitchFamily="49" charset="-122"/>
              </a:rPr>
              <a:t>根据等量关系</a:t>
            </a:r>
            <a:r>
              <a:rPr lang="en-US" altLang="zh-CN" sz="2800" b="1" dirty="0" smtClean="0">
                <a:latin typeface="楷体_GB2312" pitchFamily="49" charset="-122"/>
                <a:ea typeface="楷体_GB2312" pitchFamily="49" charset="-122"/>
              </a:rPr>
              <a:t>:</a:t>
            </a:r>
            <a:r>
              <a:rPr lang="zh-CN" altLang="en-US" sz="2800" b="1" dirty="0" smtClean="0">
                <a:latin typeface="楷体_GB2312" pitchFamily="49" charset="-122"/>
                <a:ea typeface="楷体_GB2312" pitchFamily="49" charset="-122"/>
              </a:rPr>
              <a:t>第二批所购鲜花的盒数是第一批所购鲜花的  </a:t>
            </a:r>
            <a:r>
              <a:rPr lang="en-US" altLang="zh-CN" sz="2800" b="1" dirty="0" smtClean="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sz="2800" b="1" dirty="0" smtClean="0">
                <a:latin typeface="楷体_GB2312" pitchFamily="49" charset="-122"/>
                <a:ea typeface="楷体_GB2312" pitchFamily="49" charset="-122"/>
              </a:rPr>
              <a:t>列出方程求解即可</a:t>
            </a:r>
            <a:r>
              <a:rPr lang="en-US" altLang="zh-CN" sz="2800" b="1" dirty="0" smtClean="0">
                <a:latin typeface="楷体_GB2312" pitchFamily="49" charset="-122"/>
                <a:ea typeface="楷体_GB2312" pitchFamily="49" charset="-122"/>
              </a:rPr>
              <a:t>.</a:t>
            </a:r>
            <a:endParaRPr lang="en-US" altLang="zh-CN" sz="2800" b="1" dirty="0" smtClean="0">
              <a:latin typeface="楷体_GB2312" pitchFamily="49" charset="-122"/>
              <a:ea typeface="楷体_GB2312" pitchFamily="49" charset="-122"/>
            </a:endParaRPr>
          </a:p>
          <a:p>
            <a:r>
              <a:rPr lang="zh-CN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解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:</a:t>
            </a:r>
            <a:r>
              <a:rPr lang="zh-CN" altLang="en-US" sz="2800" b="1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设第二批鲜花每盒的进价是</a:t>
            </a:r>
            <a:r>
              <a:rPr lang="en-US" altLang="zh-CN" sz="2800" b="1" i="1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x</a:t>
            </a:r>
            <a:r>
              <a:rPr lang="zh-CN" altLang="en-US" sz="2800" b="1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元</a:t>
            </a:r>
            <a:r>
              <a:rPr lang="en-US" altLang="zh-CN" sz="2800" b="1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,</a:t>
            </a:r>
            <a:r>
              <a:rPr lang="zh-CN" altLang="en-US" sz="2800" b="1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依题意有</a:t>
            </a:r>
            <a:endParaRPr lang="en-US" altLang="zh-CN" sz="2800" b="1" dirty="0" smtClean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r>
              <a:rPr lang="zh-CN" altLang="en-US" sz="2800" b="1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解得</a:t>
            </a:r>
            <a:r>
              <a:rPr lang="en-US" altLang="zh-CN" sz="2800" b="1" i="1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x</a:t>
            </a:r>
            <a:r>
              <a:rPr lang="en-US" altLang="zh-CN" sz="2800" b="1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=150,</a:t>
            </a:r>
            <a:endParaRPr lang="en-US" altLang="zh-CN" sz="2800" b="1" dirty="0" smtClean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r>
              <a:rPr lang="zh-CN" altLang="en-US" sz="2800" b="1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经检验</a:t>
            </a:r>
            <a:r>
              <a:rPr lang="en-US" altLang="zh-CN" sz="2800" b="1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,</a:t>
            </a:r>
            <a:r>
              <a:rPr lang="en-US" altLang="zh-CN" sz="2800" b="1" i="1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x</a:t>
            </a:r>
            <a:r>
              <a:rPr lang="en-US" altLang="zh-CN" sz="2800" b="1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=150</a:t>
            </a:r>
            <a:r>
              <a:rPr lang="zh-CN" altLang="en-US" sz="2800" b="1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是原方程的解</a:t>
            </a:r>
            <a:r>
              <a:rPr lang="en-US" altLang="zh-CN" sz="2800" b="1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.</a:t>
            </a:r>
            <a:endParaRPr lang="en-US" altLang="zh-CN" sz="2800" b="1" dirty="0" smtClean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r>
              <a:rPr lang="zh-CN" altLang="en-US" sz="2800" b="1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故第二批鲜花每盒的进价是</a:t>
            </a:r>
            <a:r>
              <a:rPr lang="en-US" altLang="zh-CN" sz="2800" b="1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150</a:t>
            </a:r>
            <a:r>
              <a:rPr lang="zh-CN" altLang="en-US" sz="2800" b="1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元</a:t>
            </a:r>
            <a:r>
              <a:rPr lang="en-US" altLang="zh-CN" sz="2800" b="1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.</a:t>
            </a:r>
            <a:endParaRPr lang="en-US" altLang="zh-CN" sz="2800" b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aphicFrame>
        <p:nvGraphicFramePr>
          <p:cNvPr id="3" name="对象 2"/>
          <p:cNvGraphicFramePr>
            <a:graphicFrameLocks noChangeAspect="1"/>
          </p:cNvGraphicFramePr>
          <p:nvPr/>
        </p:nvGraphicFramePr>
        <p:xfrm>
          <a:off x="7270750" y="4437063"/>
          <a:ext cx="1731963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892" name="Equation" r:id="rId1" imgW="28041600" imgH="9448800" progId="">
                  <p:embed/>
                </p:oleObj>
              </mc:Choice>
              <mc:Fallback>
                <p:oleObj name="Equation" r:id="rId1" imgW="28041600" imgH="9448800" progId="">
                  <p:embed/>
                  <p:pic>
                    <p:nvPicPr>
                      <p:cNvPr id="0" name="Picture 3" descr="image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70750" y="4437063"/>
                        <a:ext cx="1731963" cy="576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对象 5"/>
          <p:cNvGraphicFramePr>
            <a:graphicFrameLocks noChangeAspect="1"/>
          </p:cNvGraphicFramePr>
          <p:nvPr/>
        </p:nvGraphicFramePr>
        <p:xfrm>
          <a:off x="6939374" y="2254905"/>
          <a:ext cx="152400" cy="3408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893" name="Equation" r:id="rId3" imgW="3657600" imgH="9448800" progId="">
                  <p:embed/>
                </p:oleObj>
              </mc:Choice>
              <mc:Fallback>
                <p:oleObj name="Equation" r:id="rId3" imgW="3657600" imgH="9448800" progId="">
                  <p:embed/>
                  <p:pic>
                    <p:nvPicPr>
                      <p:cNvPr id="0" name="Picture 2" descr="image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9374" y="2254905"/>
                        <a:ext cx="152400" cy="34086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453" name="Object 5"/>
          <p:cNvGraphicFramePr>
            <a:graphicFrameLocks noChangeAspect="1"/>
          </p:cNvGraphicFramePr>
          <p:nvPr/>
        </p:nvGraphicFramePr>
        <p:xfrm>
          <a:off x="7236296" y="3717032"/>
          <a:ext cx="216024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894" name="Equation" r:id="rId5" imgW="3657600" imgH="9448800" progId="">
                  <p:embed/>
                </p:oleObj>
              </mc:Choice>
              <mc:Fallback>
                <p:oleObj name="Equation" r:id="rId5" imgW="3657600" imgH="9448800" progId="">
                  <p:embed/>
                  <p:pic>
                    <p:nvPicPr>
                      <p:cNvPr id="0" name="Picture 1" descr="image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6296" y="3717032"/>
                        <a:ext cx="216024" cy="43204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矩形 6"/>
          <p:cNvSpPr/>
          <p:nvPr/>
        </p:nvSpPr>
        <p:spPr>
          <a:xfrm>
            <a:off x="3491880" y="332656"/>
            <a:ext cx="2448272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4000" dirty="0" smtClean="0"/>
              <a:t>反馈固学</a:t>
            </a:r>
            <a:endParaRPr lang="zh-CN" alt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04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899592" y="908720"/>
            <a:ext cx="7200800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dirty="0" smtClean="0">
                <a:latin typeface="微软雅黑" panose="020B0503020204020204" charset="-122"/>
                <a:ea typeface="微软雅黑" panose="020B0503020204020204" charset="-122"/>
              </a:rPr>
              <a:t>       </a:t>
            </a:r>
            <a:r>
              <a:rPr lang="en-US" altLang="zh-CN" sz="2000" dirty="0" smtClean="0">
                <a:latin typeface="微软雅黑" panose="020B0503020204020204" charset="-122"/>
                <a:ea typeface="微软雅黑" panose="020B0503020204020204" charset="-122"/>
              </a:rPr>
              <a:t>(2015</a:t>
            </a:r>
            <a:r>
              <a:rPr lang="zh-CN" altLang="zh-CN" sz="2000" dirty="0" smtClean="0">
                <a:latin typeface="微软雅黑" panose="020B0503020204020204" charset="-122"/>
                <a:ea typeface="微软雅黑" panose="020B0503020204020204" charset="-122"/>
              </a:rPr>
              <a:t>·烟台中考</a:t>
            </a:r>
            <a:r>
              <a:rPr lang="en-US" altLang="zh-CN" sz="2000" dirty="0" smtClean="0">
                <a:latin typeface="微软雅黑" panose="020B0503020204020204" charset="-122"/>
                <a:ea typeface="微软雅黑" panose="020B0503020204020204" charset="-122"/>
              </a:rPr>
              <a:t>)2014</a:t>
            </a:r>
            <a:r>
              <a:rPr lang="zh-CN" altLang="zh-CN" sz="2000" dirty="0" smtClean="0">
                <a:latin typeface="微软雅黑" panose="020B0503020204020204" charset="-122"/>
                <a:ea typeface="微软雅黑" panose="020B0503020204020204" charset="-122"/>
              </a:rPr>
              <a:t>年</a:t>
            </a:r>
            <a:r>
              <a:rPr lang="en-US" altLang="zh-CN" sz="2000" dirty="0" smtClean="0">
                <a:latin typeface="微软雅黑" panose="020B0503020204020204" charset="-122"/>
                <a:ea typeface="微软雅黑" panose="020B0503020204020204" charset="-122"/>
              </a:rPr>
              <a:t>12</a:t>
            </a:r>
            <a:r>
              <a:rPr lang="zh-CN" altLang="zh-CN" sz="2000" dirty="0" smtClean="0">
                <a:latin typeface="微软雅黑" panose="020B0503020204020204" charset="-122"/>
                <a:ea typeface="微软雅黑" panose="020B0503020204020204" charset="-122"/>
              </a:rPr>
              <a:t>月</a:t>
            </a:r>
            <a:r>
              <a:rPr lang="en-US" altLang="zh-CN" sz="2000" dirty="0" smtClean="0">
                <a:latin typeface="微软雅黑" panose="020B0503020204020204" charset="-122"/>
                <a:ea typeface="微软雅黑" panose="020B0503020204020204" charset="-122"/>
              </a:rPr>
              <a:t>28</a:t>
            </a:r>
            <a:r>
              <a:rPr lang="zh-CN" altLang="zh-CN" sz="2000" dirty="0" smtClean="0">
                <a:latin typeface="微软雅黑" panose="020B0503020204020204" charset="-122"/>
                <a:ea typeface="微软雅黑" panose="020B0503020204020204" charset="-122"/>
              </a:rPr>
              <a:t>日“青烟威荣”城际铁路正式开通</a:t>
            </a:r>
            <a:r>
              <a:rPr lang="en-US" altLang="zh-CN" sz="2000" dirty="0" smtClean="0">
                <a:latin typeface="微软雅黑" panose="020B0503020204020204" charset="-122"/>
                <a:ea typeface="微软雅黑" panose="020B0503020204020204" charset="-122"/>
              </a:rPr>
              <a:t>,</a:t>
            </a:r>
            <a:r>
              <a:rPr lang="zh-CN" altLang="zh-CN" sz="2000" dirty="0" smtClean="0">
                <a:latin typeface="微软雅黑" panose="020B0503020204020204" charset="-122"/>
                <a:ea typeface="微软雅黑" panose="020B0503020204020204" charset="-122"/>
              </a:rPr>
              <a:t>从烟台到北京的高铁里程比普快里程缩短了</a:t>
            </a:r>
            <a:r>
              <a:rPr lang="en-US" altLang="zh-CN" sz="2000" dirty="0" smtClean="0">
                <a:latin typeface="微软雅黑" panose="020B0503020204020204" charset="-122"/>
                <a:ea typeface="微软雅黑" panose="020B0503020204020204" charset="-122"/>
              </a:rPr>
              <a:t>81</a:t>
            </a:r>
            <a:r>
              <a:rPr lang="zh-CN" altLang="zh-CN" sz="2000" dirty="0" smtClean="0">
                <a:latin typeface="微软雅黑" panose="020B0503020204020204" charset="-122"/>
                <a:ea typeface="微软雅黑" panose="020B0503020204020204" charset="-122"/>
              </a:rPr>
              <a:t>千米</a:t>
            </a:r>
            <a:r>
              <a:rPr lang="en-US" altLang="zh-CN" sz="2000" dirty="0" smtClean="0">
                <a:latin typeface="微软雅黑" panose="020B0503020204020204" charset="-122"/>
                <a:ea typeface="微软雅黑" panose="020B0503020204020204" charset="-122"/>
              </a:rPr>
              <a:t>,</a:t>
            </a:r>
            <a:r>
              <a:rPr lang="zh-CN" altLang="zh-CN" sz="2000" dirty="0" smtClean="0">
                <a:latin typeface="微软雅黑" panose="020B0503020204020204" charset="-122"/>
                <a:ea typeface="微软雅黑" panose="020B0503020204020204" charset="-122"/>
              </a:rPr>
              <a:t>运行时间减少了</a:t>
            </a:r>
            <a:r>
              <a:rPr lang="en-US" altLang="zh-CN" sz="2000" dirty="0" smtClean="0">
                <a:latin typeface="微软雅黑" panose="020B0503020204020204" charset="-122"/>
                <a:ea typeface="微软雅黑" panose="020B0503020204020204" charset="-122"/>
              </a:rPr>
              <a:t>9</a:t>
            </a:r>
            <a:r>
              <a:rPr lang="zh-CN" altLang="zh-CN" sz="2000" dirty="0" smtClean="0">
                <a:latin typeface="微软雅黑" panose="020B0503020204020204" charset="-122"/>
                <a:ea typeface="微软雅黑" panose="020B0503020204020204" charset="-122"/>
              </a:rPr>
              <a:t>小时</a:t>
            </a:r>
            <a:r>
              <a:rPr lang="en-US" altLang="zh-CN" sz="2000" dirty="0" smtClean="0">
                <a:latin typeface="微软雅黑" panose="020B0503020204020204" charset="-122"/>
                <a:ea typeface="微软雅黑" panose="020B0503020204020204" charset="-122"/>
              </a:rPr>
              <a:t>,</a:t>
            </a:r>
            <a:r>
              <a:rPr lang="zh-CN" altLang="zh-CN" sz="2000" dirty="0" smtClean="0">
                <a:latin typeface="微软雅黑" panose="020B0503020204020204" charset="-122"/>
                <a:ea typeface="微软雅黑" panose="020B0503020204020204" charset="-122"/>
              </a:rPr>
              <a:t>已知烟台到北京的普快列车里程约为</a:t>
            </a:r>
            <a:r>
              <a:rPr lang="en-US" altLang="zh-CN" sz="2000" dirty="0" smtClean="0">
                <a:latin typeface="微软雅黑" panose="020B0503020204020204" charset="-122"/>
                <a:ea typeface="微软雅黑" panose="020B0503020204020204" charset="-122"/>
              </a:rPr>
              <a:t>1026</a:t>
            </a:r>
            <a:r>
              <a:rPr lang="zh-CN" altLang="zh-CN" sz="2000" dirty="0" smtClean="0">
                <a:latin typeface="微软雅黑" panose="020B0503020204020204" charset="-122"/>
                <a:ea typeface="微软雅黑" panose="020B0503020204020204" charset="-122"/>
              </a:rPr>
              <a:t>千米</a:t>
            </a:r>
            <a:r>
              <a:rPr lang="en-US" altLang="zh-CN" sz="2000" dirty="0" smtClean="0">
                <a:latin typeface="微软雅黑" panose="020B0503020204020204" charset="-122"/>
                <a:ea typeface="微软雅黑" panose="020B0503020204020204" charset="-122"/>
              </a:rPr>
              <a:t>,</a:t>
            </a:r>
            <a:r>
              <a:rPr lang="zh-CN" altLang="zh-CN" sz="2000" dirty="0" smtClean="0">
                <a:latin typeface="微软雅黑" panose="020B0503020204020204" charset="-122"/>
                <a:ea typeface="微软雅黑" panose="020B0503020204020204" charset="-122"/>
              </a:rPr>
              <a:t>高铁平均时速为普快平均时速的</a:t>
            </a:r>
            <a:r>
              <a:rPr lang="en-US" altLang="zh-CN" sz="2000" dirty="0" smtClean="0">
                <a:latin typeface="微软雅黑" panose="020B0503020204020204" charset="-122"/>
                <a:ea typeface="微软雅黑" panose="020B0503020204020204" charset="-122"/>
              </a:rPr>
              <a:t>2</a:t>
            </a:r>
            <a:r>
              <a:rPr lang="en-US" altLang="zh-CN" sz="2000" i="1" dirty="0" smtClean="0">
                <a:latin typeface="微软雅黑" panose="020B0503020204020204" charset="-122"/>
                <a:ea typeface="微软雅黑" panose="020B0503020204020204" charset="-122"/>
              </a:rPr>
              <a:t>.</a:t>
            </a:r>
            <a:r>
              <a:rPr lang="en-US" altLang="zh-CN" sz="2000" dirty="0" smtClean="0">
                <a:latin typeface="微软雅黑" panose="020B0503020204020204" charset="-122"/>
                <a:ea typeface="微软雅黑" panose="020B0503020204020204" charset="-122"/>
              </a:rPr>
              <a:t>5</a:t>
            </a:r>
            <a:r>
              <a:rPr lang="zh-CN" altLang="zh-CN" sz="2000" dirty="0" smtClean="0">
                <a:latin typeface="微软雅黑" panose="020B0503020204020204" charset="-122"/>
                <a:ea typeface="微软雅黑" panose="020B0503020204020204" charset="-122"/>
              </a:rPr>
              <a:t>倍</a:t>
            </a:r>
            <a:r>
              <a:rPr lang="en-US" altLang="zh-CN" sz="2000" i="1" dirty="0" smtClean="0">
                <a:latin typeface="微软雅黑" panose="020B0503020204020204" charset="-122"/>
                <a:ea typeface="微软雅黑" panose="020B0503020204020204" charset="-122"/>
              </a:rPr>
              <a:t>.</a:t>
            </a:r>
            <a:endParaRPr lang="zh-CN" altLang="zh-CN" sz="2000" dirty="0" smtClean="0"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000" dirty="0" smtClean="0">
                <a:latin typeface="微软雅黑" panose="020B0503020204020204" charset="-122"/>
                <a:ea typeface="微软雅黑" panose="020B0503020204020204" charset="-122"/>
              </a:rPr>
              <a:t>      (1)</a:t>
            </a:r>
            <a:r>
              <a:rPr lang="zh-CN" altLang="zh-CN" sz="2000" dirty="0" smtClean="0">
                <a:latin typeface="微软雅黑" panose="020B0503020204020204" charset="-122"/>
                <a:ea typeface="微软雅黑" panose="020B0503020204020204" charset="-122"/>
              </a:rPr>
              <a:t>求高铁列车的平均时速</a:t>
            </a:r>
            <a:r>
              <a:rPr lang="en-US" altLang="zh-CN" sz="2000" dirty="0" smtClean="0">
                <a:latin typeface="微软雅黑" panose="020B0503020204020204" charset="-122"/>
                <a:ea typeface="微软雅黑" panose="020B0503020204020204" charset="-122"/>
              </a:rPr>
              <a:t>;</a:t>
            </a:r>
            <a:endParaRPr lang="zh-CN" altLang="zh-CN" sz="2000" dirty="0" smtClean="0"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000" dirty="0" smtClean="0">
                <a:latin typeface="微软雅黑" panose="020B0503020204020204" charset="-122"/>
                <a:ea typeface="微软雅黑" panose="020B0503020204020204" charset="-122"/>
              </a:rPr>
              <a:t>      (2)</a:t>
            </a:r>
            <a:r>
              <a:rPr lang="zh-CN" altLang="zh-CN" sz="2000" dirty="0" smtClean="0">
                <a:latin typeface="微软雅黑" panose="020B0503020204020204" charset="-122"/>
                <a:ea typeface="微软雅黑" panose="020B0503020204020204" charset="-122"/>
              </a:rPr>
              <a:t>某日王老师要去距离烟台大约</a:t>
            </a:r>
            <a:r>
              <a:rPr lang="en-US" altLang="zh-CN" sz="2000" dirty="0" smtClean="0">
                <a:latin typeface="微软雅黑" panose="020B0503020204020204" charset="-122"/>
                <a:ea typeface="微软雅黑" panose="020B0503020204020204" charset="-122"/>
              </a:rPr>
              <a:t>630</a:t>
            </a:r>
            <a:r>
              <a:rPr lang="zh-CN" altLang="zh-CN" sz="2000" dirty="0" smtClean="0">
                <a:latin typeface="微软雅黑" panose="020B0503020204020204" charset="-122"/>
                <a:ea typeface="微软雅黑" panose="020B0503020204020204" charset="-122"/>
              </a:rPr>
              <a:t>千米的某市参加</a:t>
            </a:r>
            <a:r>
              <a:rPr lang="en-US" altLang="zh-CN" sz="2000" dirty="0" smtClean="0">
                <a:latin typeface="微软雅黑" panose="020B0503020204020204" charset="-122"/>
                <a:ea typeface="微软雅黑" panose="020B0503020204020204" charset="-122"/>
              </a:rPr>
              <a:t>14:00</a:t>
            </a:r>
            <a:r>
              <a:rPr lang="zh-CN" altLang="zh-CN" sz="2000" dirty="0" smtClean="0">
                <a:latin typeface="微软雅黑" panose="020B0503020204020204" charset="-122"/>
                <a:ea typeface="微软雅黑" panose="020B0503020204020204" charset="-122"/>
              </a:rPr>
              <a:t>召开的会议</a:t>
            </a:r>
            <a:r>
              <a:rPr lang="en-US" altLang="zh-CN" sz="2000" dirty="0" smtClean="0">
                <a:latin typeface="微软雅黑" panose="020B0503020204020204" charset="-122"/>
                <a:ea typeface="微软雅黑" panose="020B0503020204020204" charset="-122"/>
              </a:rPr>
              <a:t>,</a:t>
            </a:r>
            <a:r>
              <a:rPr lang="zh-CN" altLang="zh-CN" sz="2000" dirty="0" smtClean="0">
                <a:latin typeface="微软雅黑" panose="020B0503020204020204" charset="-122"/>
                <a:ea typeface="微软雅黑" panose="020B0503020204020204" charset="-122"/>
              </a:rPr>
              <a:t>如果他买到当日</a:t>
            </a:r>
            <a:r>
              <a:rPr lang="en-US" altLang="zh-CN" sz="2000" dirty="0" smtClean="0">
                <a:latin typeface="微软雅黑" panose="020B0503020204020204" charset="-122"/>
                <a:ea typeface="微软雅黑" panose="020B0503020204020204" charset="-122"/>
              </a:rPr>
              <a:t>8:40</a:t>
            </a:r>
            <a:r>
              <a:rPr lang="zh-CN" altLang="zh-CN" sz="2000" dirty="0" smtClean="0">
                <a:latin typeface="微软雅黑" panose="020B0503020204020204" charset="-122"/>
                <a:ea typeface="微软雅黑" panose="020B0503020204020204" charset="-122"/>
              </a:rPr>
              <a:t>从烟台至该市的高铁票</a:t>
            </a:r>
            <a:r>
              <a:rPr lang="en-US" altLang="zh-CN" sz="2000" dirty="0" smtClean="0">
                <a:latin typeface="微软雅黑" panose="020B0503020204020204" charset="-122"/>
                <a:ea typeface="微软雅黑" panose="020B0503020204020204" charset="-122"/>
              </a:rPr>
              <a:t>,</a:t>
            </a:r>
            <a:r>
              <a:rPr lang="zh-CN" altLang="zh-CN" sz="2000" dirty="0" smtClean="0">
                <a:latin typeface="微软雅黑" panose="020B0503020204020204" charset="-122"/>
                <a:ea typeface="微软雅黑" panose="020B0503020204020204" charset="-122"/>
              </a:rPr>
              <a:t>而且从该市火车站到会议地点最多需要</a:t>
            </a:r>
            <a:r>
              <a:rPr lang="en-US" altLang="zh-CN" sz="2000" dirty="0" smtClean="0">
                <a:latin typeface="微软雅黑" panose="020B0503020204020204" charset="-122"/>
                <a:ea typeface="微软雅黑" panose="020B0503020204020204" charset="-122"/>
              </a:rPr>
              <a:t>1</a:t>
            </a:r>
            <a:r>
              <a:rPr lang="en-US" altLang="zh-CN" sz="2000" i="1" dirty="0" smtClean="0">
                <a:latin typeface="微软雅黑" panose="020B0503020204020204" charset="-122"/>
                <a:ea typeface="微软雅黑" panose="020B0503020204020204" charset="-122"/>
              </a:rPr>
              <a:t>.</a:t>
            </a:r>
            <a:r>
              <a:rPr lang="en-US" altLang="zh-CN" sz="2000" dirty="0" smtClean="0">
                <a:latin typeface="微软雅黑" panose="020B0503020204020204" charset="-122"/>
                <a:ea typeface="微软雅黑" panose="020B0503020204020204" charset="-122"/>
              </a:rPr>
              <a:t>5</a:t>
            </a:r>
            <a:r>
              <a:rPr lang="zh-CN" altLang="zh-CN" sz="2000" dirty="0" smtClean="0">
                <a:latin typeface="微软雅黑" panose="020B0503020204020204" charset="-122"/>
                <a:ea typeface="微软雅黑" panose="020B0503020204020204" charset="-122"/>
              </a:rPr>
              <a:t>小时</a:t>
            </a:r>
            <a:r>
              <a:rPr lang="en-US" altLang="zh-CN" sz="2000" dirty="0" smtClean="0">
                <a:latin typeface="微软雅黑" panose="020B0503020204020204" charset="-122"/>
                <a:ea typeface="微软雅黑" panose="020B0503020204020204" charset="-122"/>
              </a:rPr>
              <a:t>,</a:t>
            </a:r>
            <a:r>
              <a:rPr lang="zh-CN" altLang="zh-CN" sz="2000" dirty="0" smtClean="0">
                <a:latin typeface="微软雅黑" panose="020B0503020204020204" charset="-122"/>
                <a:ea typeface="微软雅黑" panose="020B0503020204020204" charset="-122"/>
              </a:rPr>
              <a:t>则在高铁列车准点到达的情况下他能在开会之前到达吗</a:t>
            </a:r>
            <a:r>
              <a:rPr lang="en-US" altLang="zh-CN" sz="2000" dirty="0" smtClean="0">
                <a:latin typeface="微软雅黑" panose="020B0503020204020204" charset="-122"/>
                <a:ea typeface="微软雅黑" panose="020B0503020204020204" charset="-122"/>
              </a:rPr>
              <a:t>?</a:t>
            </a:r>
            <a:endParaRPr lang="zh-CN" altLang="zh-CN" sz="2000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971600" y="332656"/>
            <a:ext cx="1800200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/>
              <a:t>拓展拔高</a:t>
            </a:r>
            <a:endParaRPr lang="en-US" altLang="zh-CN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2" name="Rectangle 4"/>
          <p:cNvSpPr>
            <a:spLocks noChangeArrowheads="1"/>
          </p:cNvSpPr>
          <p:nvPr/>
        </p:nvSpPr>
        <p:spPr bwMode="auto">
          <a:xfrm>
            <a:off x="0" y="2808745"/>
            <a:ext cx="9144000" cy="23083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900" b="0" i="1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NEU-BZ-S92"/>
                <a:cs typeface="Times New Roman" panose="02020603050405020304" pitchFamily="18" charset="0"/>
              </a:rPr>
              <a:t>-</a:t>
            </a:r>
            <a:endParaRPr kumimoji="0" lang="en-US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pic>
        <p:nvPicPr>
          <p:cNvPr id="43014" name="Picture 6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611505" y="1403985"/>
            <a:ext cx="7776845" cy="41268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" name="矩形 6"/>
          <p:cNvSpPr/>
          <p:nvPr/>
        </p:nvSpPr>
        <p:spPr>
          <a:xfrm>
            <a:off x="226710" y="263441"/>
            <a:ext cx="2448272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4000" dirty="0" smtClean="0"/>
              <a:t>课堂反馈</a:t>
            </a:r>
            <a:endParaRPr lang="zh-CN" altLang="en-US" sz="4000" dirty="0"/>
          </a:p>
        </p:txBody>
      </p:sp>
      <p:pic>
        <p:nvPicPr>
          <p:cNvPr id="2" name="图片 1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1419225" y="839470"/>
            <a:ext cx="6305550" cy="5871845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0" y="857250"/>
            <a:ext cx="9144000" cy="5619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195638" y="918949"/>
            <a:ext cx="275272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400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布置作业</a:t>
            </a:r>
            <a:endParaRPr lang="zh-CN" altLang="en-US" sz="2400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95" y="918949"/>
            <a:ext cx="2631488" cy="438581"/>
          </a:xfrm>
          <a:prstGeom prst="rect">
            <a:avLst/>
          </a:prstGeom>
        </p:spPr>
      </p:pic>
      <p:cxnSp>
        <p:nvCxnSpPr>
          <p:cNvPr id="8" name="直接连接符 7"/>
          <p:cNvCxnSpPr/>
          <p:nvPr/>
        </p:nvCxnSpPr>
        <p:spPr>
          <a:xfrm>
            <a:off x="428485" y="2914453"/>
            <a:ext cx="8369618" cy="0"/>
          </a:xfrm>
          <a:prstGeom prst="line">
            <a:avLst/>
          </a:prstGeom>
          <a:ln w="28575">
            <a:solidFill>
              <a:srgbClr val="E5404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组合 2"/>
          <p:cNvGrpSpPr/>
          <p:nvPr/>
        </p:nvGrpSpPr>
        <p:grpSpPr>
          <a:xfrm>
            <a:off x="2511236" y="2077570"/>
            <a:ext cx="3973606" cy="3368489"/>
            <a:chOff x="3294526" y="1358153"/>
            <a:chExt cx="5298141" cy="4491318"/>
          </a:xfrm>
        </p:grpSpPr>
        <p:sp>
          <p:nvSpPr>
            <p:cNvPr id="10" name="直角三角形 9"/>
            <p:cNvSpPr/>
            <p:nvPr/>
          </p:nvSpPr>
          <p:spPr>
            <a:xfrm>
              <a:off x="8207724" y="1358153"/>
              <a:ext cx="384943" cy="1116209"/>
            </a:xfrm>
            <a:prstGeom prst="rtTriangle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350"/>
            </a:p>
          </p:txBody>
        </p:sp>
        <p:sp>
          <p:nvSpPr>
            <p:cNvPr id="11" name="流程图: 离页连接符 10"/>
            <p:cNvSpPr/>
            <p:nvPr/>
          </p:nvSpPr>
          <p:spPr>
            <a:xfrm>
              <a:off x="3294526" y="1359134"/>
              <a:ext cx="4911818" cy="4490337"/>
            </a:xfrm>
            <a:prstGeom prst="flowChartOffpageConnector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350"/>
            </a:p>
          </p:txBody>
        </p:sp>
        <p:sp>
          <p:nvSpPr>
            <p:cNvPr id="13" name="文本框 10"/>
            <p:cNvSpPr txBox="1"/>
            <p:nvPr/>
          </p:nvSpPr>
          <p:spPr>
            <a:xfrm>
              <a:off x="3294526" y="1379732"/>
              <a:ext cx="4913198" cy="13216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30000"/>
                </a:lnSpc>
              </a:pPr>
              <a:r>
                <a:rPr lang="zh-CN" altLang="en-US" sz="4500" cap="all" dirty="0">
                  <a:solidFill>
                    <a:schemeClr val="bg1"/>
                  </a:solidFill>
                  <a:uFillTx/>
                  <a:latin typeface="黑体" panose="02010609060101010101" pitchFamily="2" charset="-122"/>
                  <a:ea typeface="黑体" panose="02010609060101010101" pitchFamily="2" charset="-122"/>
                  <a:sym typeface="+mn-ea"/>
                </a:rPr>
                <a:t>课本</a:t>
              </a:r>
              <a:r>
                <a:rPr lang="en-US" altLang="zh-CN" sz="4500" cap="all" dirty="0">
                  <a:solidFill>
                    <a:schemeClr val="bg1"/>
                  </a:solidFill>
                  <a:uFillTx/>
                  <a:latin typeface="黑体" panose="02010609060101010101" pitchFamily="2" charset="-122"/>
                  <a:ea typeface="黑体" panose="02010609060101010101" pitchFamily="2" charset="-122"/>
                  <a:sym typeface="+mn-ea"/>
                </a:rPr>
                <a:t>24-25</a:t>
              </a:r>
              <a:r>
                <a:rPr lang="zh-CN" altLang="zh-CN" sz="4500" cap="all" dirty="0">
                  <a:solidFill>
                    <a:schemeClr val="bg1"/>
                  </a:solidFill>
                  <a:uFillTx/>
                  <a:latin typeface="黑体" panose="02010609060101010101" pitchFamily="2" charset="-122"/>
                  <a:ea typeface="黑体" panose="02010609060101010101" pitchFamily="2" charset="-122"/>
                  <a:sym typeface="+mn-ea"/>
                </a:rPr>
                <a:t>页</a:t>
              </a:r>
              <a:endParaRPr lang="zh-CN" altLang="zh-CN" sz="4500" cap="all" dirty="0">
                <a:solidFill>
                  <a:schemeClr val="bg1"/>
                </a:solidFill>
                <a:uFillTx/>
                <a:latin typeface="黑体" panose="02010609060101010101" pitchFamily="2" charset="-122"/>
                <a:ea typeface="黑体" panose="02010609060101010101" pitchFamily="2" charset="-122"/>
                <a:sym typeface="+mn-ea"/>
              </a:endParaRPr>
            </a:p>
          </p:txBody>
        </p:sp>
        <p:sp>
          <p:nvSpPr>
            <p:cNvPr id="30" name="文本框 10"/>
            <p:cNvSpPr txBox="1"/>
            <p:nvPr/>
          </p:nvSpPr>
          <p:spPr>
            <a:xfrm>
              <a:off x="3294526" y="2590085"/>
              <a:ext cx="4913198" cy="22809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30000"/>
                </a:lnSpc>
              </a:pPr>
              <a:r>
                <a:rPr lang="zh-CN" altLang="en-US" sz="4050" cap="all" dirty="0">
                  <a:solidFill>
                    <a:schemeClr val="bg1"/>
                  </a:solidFill>
                  <a:uFillTx/>
                  <a:latin typeface="黑体" panose="02010609060101010101" pitchFamily="2" charset="-122"/>
                  <a:ea typeface="黑体" panose="02010609060101010101" pitchFamily="2" charset="-122"/>
                  <a:sym typeface="+mn-ea"/>
                </a:rPr>
                <a:t>练习题</a:t>
              </a:r>
              <a:endParaRPr lang="en-US" altLang="zh-CN" sz="4050" cap="all" dirty="0">
                <a:solidFill>
                  <a:schemeClr val="bg1"/>
                </a:solidFill>
                <a:uFillTx/>
                <a:latin typeface="黑体" panose="02010609060101010101" pitchFamily="2" charset="-122"/>
                <a:ea typeface="黑体" panose="02010609060101010101" pitchFamily="2" charset="-122"/>
                <a:sym typeface="+mn-ea"/>
              </a:endParaRPr>
            </a:p>
            <a:p>
              <a:pPr algn="ctr">
                <a:lnSpc>
                  <a:spcPct val="130000"/>
                </a:lnSpc>
              </a:pPr>
              <a:r>
                <a:rPr lang="zh-CN" altLang="en-US" sz="4050" cap="all" dirty="0">
                  <a:solidFill>
                    <a:schemeClr val="bg1"/>
                  </a:solidFill>
                  <a:latin typeface="黑体" panose="02010609060101010101" pitchFamily="2" charset="-122"/>
                  <a:ea typeface="黑体" panose="02010609060101010101" pitchFamily="2" charset="-122"/>
                  <a:sym typeface="+mn-ea"/>
                </a:rPr>
                <a:t>习题</a:t>
              </a:r>
              <a:r>
                <a:rPr lang="en-US" altLang="zh-CN" sz="4050" cap="all" dirty="0">
                  <a:solidFill>
                    <a:schemeClr val="bg1"/>
                  </a:solidFill>
                  <a:latin typeface="黑体" panose="02010609060101010101" pitchFamily="2" charset="-122"/>
                  <a:ea typeface="黑体" panose="02010609060101010101" pitchFamily="2" charset="-122"/>
                  <a:sym typeface="+mn-ea"/>
                </a:rPr>
                <a:t>A</a:t>
              </a:r>
              <a:r>
                <a:rPr lang="zh-CN" altLang="en-US" sz="4050" cap="all" dirty="0">
                  <a:solidFill>
                    <a:schemeClr val="bg1"/>
                  </a:solidFill>
                  <a:latin typeface="黑体" panose="02010609060101010101" pitchFamily="2" charset="-122"/>
                  <a:ea typeface="黑体" panose="02010609060101010101" pitchFamily="2" charset="-122"/>
                  <a:sym typeface="+mn-ea"/>
                </a:rPr>
                <a:t>组</a:t>
              </a:r>
              <a:r>
                <a:rPr lang="en-US" altLang="zh-CN" sz="4050" cap="all" dirty="0">
                  <a:solidFill>
                    <a:schemeClr val="bg1"/>
                  </a:solidFill>
                  <a:latin typeface="黑体" panose="02010609060101010101" pitchFamily="2" charset="-122"/>
                  <a:ea typeface="黑体" panose="02010609060101010101" pitchFamily="2" charset="-122"/>
                  <a:sym typeface="+mn-ea"/>
                </a:rPr>
                <a:t>B</a:t>
              </a:r>
              <a:r>
                <a:rPr lang="zh-CN" altLang="en-US" sz="4050" cap="all" dirty="0">
                  <a:solidFill>
                    <a:schemeClr val="bg1"/>
                  </a:solidFill>
                  <a:latin typeface="黑体" panose="02010609060101010101" pitchFamily="2" charset="-122"/>
                  <a:ea typeface="黑体" panose="02010609060101010101" pitchFamily="2" charset="-122"/>
                  <a:sym typeface="+mn-ea"/>
                </a:rPr>
                <a:t>组</a:t>
              </a:r>
              <a:endParaRPr lang="en-US" altLang="zh-CN" sz="4050" cap="all" dirty="0">
                <a:solidFill>
                  <a:schemeClr val="bg1"/>
                </a:solidFill>
                <a:uFillTx/>
                <a:latin typeface="黑体" panose="02010609060101010101" pitchFamily="2" charset="-122"/>
                <a:ea typeface="黑体" panose="02010609060101010101" pitchFamily="2" charset="-122"/>
                <a:sym typeface="+mn-ea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4"/>
          <p:cNvGrpSpPr/>
          <p:nvPr/>
        </p:nvGrpSpPr>
        <p:grpSpPr bwMode="auto">
          <a:xfrm>
            <a:off x="6500813" y="0"/>
            <a:ext cx="2643187" cy="1150938"/>
            <a:chOff x="-32" y="0"/>
            <a:chExt cx="1665" cy="725"/>
          </a:xfrm>
        </p:grpSpPr>
        <p:pic>
          <p:nvPicPr>
            <p:cNvPr id="7" name="Picture 5" descr="1"/>
            <p:cNvPicPr>
              <a:picLocks noChangeAspect="1" noChangeArrowheads="1"/>
            </p:cNvPicPr>
            <p:nvPr/>
          </p:nvPicPr>
          <p:blipFill>
            <a:blip r:embed="rId1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0" y="0"/>
              <a:ext cx="1633" cy="6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" name="Rectangle 2"/>
            <p:cNvSpPr txBox="1">
              <a:spLocks noChangeArrowheads="1"/>
            </p:cNvSpPr>
            <p:nvPr/>
          </p:nvSpPr>
          <p:spPr bwMode="auto">
            <a:xfrm>
              <a:off x="-32" y="90"/>
              <a:ext cx="1497" cy="635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lIns="91403" tIns="45700" rIns="91403" bIns="45700" anchor="ctr"/>
            <a:lstStyle/>
            <a:p>
              <a:pPr algn="r" defTabSz="923925">
                <a:buFont typeface="Arial" panose="020B0604020202020204" pitchFamily="34" charset="0"/>
                <a:buNone/>
              </a:pPr>
              <a:r>
                <a:rPr lang="zh-CN" altLang="en-US" sz="3200" b="1" dirty="0">
                  <a:solidFill>
                    <a:srgbClr val="CC0000"/>
                  </a:solidFill>
                  <a:ea typeface="黑体" panose="02010609060101010101" pitchFamily="2" charset="-122"/>
                </a:rPr>
                <a:t>学 习 新 知</a:t>
              </a:r>
              <a:endParaRPr lang="zh-CN" altLang="en-US" sz="3200" b="1" dirty="0">
                <a:solidFill>
                  <a:srgbClr val="CC0000"/>
                </a:solidFill>
                <a:ea typeface="黑体" panose="02010609060101010101" pitchFamily="2" charset="-122"/>
              </a:endParaRPr>
            </a:p>
          </p:txBody>
        </p:sp>
      </p:grpSp>
      <p:sp>
        <p:nvSpPr>
          <p:cNvPr id="11" name="矩形 10"/>
          <p:cNvSpPr/>
          <p:nvPr/>
        </p:nvSpPr>
        <p:spPr>
          <a:xfrm>
            <a:off x="357158" y="1000108"/>
            <a:ext cx="821533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b="1" dirty="0" smtClean="0">
                <a:latin typeface="+mn-ea"/>
              </a:rPr>
              <a:t>  例</a:t>
            </a:r>
            <a:r>
              <a:rPr lang="en-US" altLang="zh-CN" sz="2800" b="1" dirty="0" smtClean="0">
                <a:latin typeface="+mn-ea"/>
              </a:rPr>
              <a:t>1.</a:t>
            </a:r>
            <a:r>
              <a:rPr lang="zh-CN" altLang="en-US" sz="2800" b="1" dirty="0" smtClean="0">
                <a:latin typeface="+mn-ea"/>
              </a:rPr>
              <a:t>今年父亲的年龄是儿子年龄的</a:t>
            </a:r>
            <a:r>
              <a:rPr lang="en-US" altLang="zh-CN" sz="2800" b="1" dirty="0" smtClean="0">
                <a:latin typeface="+mn-ea"/>
              </a:rPr>
              <a:t>3</a:t>
            </a:r>
            <a:r>
              <a:rPr lang="zh-CN" altLang="en-US" sz="2800" b="1" dirty="0" smtClean="0">
                <a:latin typeface="+mn-ea"/>
              </a:rPr>
              <a:t>倍</a:t>
            </a:r>
            <a:r>
              <a:rPr lang="en-US" altLang="zh-CN" sz="2800" b="1" dirty="0" smtClean="0">
                <a:latin typeface="+mn-ea"/>
              </a:rPr>
              <a:t>,5</a:t>
            </a:r>
            <a:r>
              <a:rPr lang="zh-CN" altLang="en-US" sz="2800" b="1" dirty="0" smtClean="0">
                <a:latin typeface="+mn-ea"/>
              </a:rPr>
              <a:t>年后父亲的年龄与儿子的年龄的比是</a:t>
            </a:r>
            <a:r>
              <a:rPr lang="en-US" altLang="zh-CN" sz="2800" b="1" dirty="0" smtClean="0">
                <a:latin typeface="+mn-ea"/>
              </a:rPr>
              <a:t>22∶9.</a:t>
            </a:r>
            <a:r>
              <a:rPr lang="zh-CN" altLang="en-US" sz="2800" b="1" dirty="0" smtClean="0">
                <a:latin typeface="+mn-ea"/>
              </a:rPr>
              <a:t>求父亲和儿子今年的年龄各是多少</a:t>
            </a:r>
            <a:r>
              <a:rPr lang="en-US" altLang="zh-CN" sz="2800" b="1" dirty="0" smtClean="0">
                <a:latin typeface="+mn-ea"/>
              </a:rPr>
              <a:t>.</a:t>
            </a:r>
            <a:endParaRPr lang="en-US" altLang="zh-CN" sz="2800" b="1" dirty="0" smtClean="0">
              <a:latin typeface="+mn-ea"/>
            </a:endParaRPr>
          </a:p>
          <a:p>
            <a:r>
              <a:rPr lang="zh-CN" altLang="en-US" sz="2800" b="1" dirty="0" smtClean="0">
                <a:latin typeface="+mn-ea"/>
              </a:rPr>
              <a:t>思考</a:t>
            </a:r>
            <a:r>
              <a:rPr lang="en-US" altLang="zh-CN" sz="2800" b="1" dirty="0" smtClean="0">
                <a:latin typeface="+mn-ea"/>
              </a:rPr>
              <a:t>:</a:t>
            </a:r>
            <a:r>
              <a:rPr lang="zh-CN" altLang="en-US" sz="2800" b="1" dirty="0" smtClean="0">
                <a:latin typeface="+mn-ea"/>
              </a:rPr>
              <a:t>上述问题中有哪些等量关系</a:t>
            </a:r>
            <a:r>
              <a:rPr lang="en-US" altLang="zh-CN" sz="2800" b="1" dirty="0" smtClean="0">
                <a:latin typeface="+mn-ea"/>
              </a:rPr>
              <a:t>?</a:t>
            </a:r>
            <a:endParaRPr lang="en-US" altLang="zh-CN" sz="2800" b="1" dirty="0" smtClean="0">
              <a:latin typeface="+mn-ea"/>
            </a:endParaRPr>
          </a:p>
        </p:txBody>
      </p:sp>
      <p:grpSp>
        <p:nvGrpSpPr>
          <p:cNvPr id="15" name="组合 14"/>
          <p:cNvGrpSpPr/>
          <p:nvPr/>
        </p:nvGrpSpPr>
        <p:grpSpPr>
          <a:xfrm>
            <a:off x="428596" y="3000372"/>
            <a:ext cx="8215370" cy="2062103"/>
            <a:chOff x="714316" y="4429132"/>
            <a:chExt cx="8215370" cy="2062103"/>
          </a:xfrm>
        </p:grpSpPr>
        <p:graphicFrame>
          <p:nvGraphicFramePr>
            <p:cNvPr id="91142" name="对象 62"/>
            <p:cNvGraphicFramePr>
              <a:graphicFrameLocks noChangeAspect="1"/>
            </p:cNvGraphicFramePr>
            <p:nvPr/>
          </p:nvGraphicFramePr>
          <p:xfrm>
            <a:off x="1214382" y="5500702"/>
            <a:ext cx="3214710" cy="81943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6" name="" r:id="rId2" imgW="37185600" imgH="10058400" progId="Equations">
                    <p:embed/>
                  </p:oleObj>
                </mc:Choice>
                <mc:Fallback>
                  <p:oleObj name="" r:id="rId2" imgW="37185600" imgH="10058400" progId="Equations">
                    <p:embed/>
                    <p:pic>
                      <p:nvPicPr>
                        <p:cNvPr id="0" name="对象 62" descr="image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14382" y="5500702"/>
                          <a:ext cx="3214710" cy="81943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4" name="矩形 13"/>
            <p:cNvSpPr/>
            <p:nvPr/>
          </p:nvSpPr>
          <p:spPr>
            <a:xfrm>
              <a:off x="714316" y="4429132"/>
              <a:ext cx="8215370" cy="206210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/>
              <a:r>
                <a:rPr lang="zh-CN" altLang="en-US" sz="3200" b="1" dirty="0" smtClean="0">
                  <a:solidFill>
                    <a:srgbClr val="0066FF"/>
                  </a:solidFill>
                  <a:latin typeface="宋体" panose="02010600030101010101" pitchFamily="2" charset="-122"/>
                </a:rPr>
                <a:t>题目中有两个等量关系</a:t>
              </a:r>
              <a:r>
                <a:rPr lang="en-US" altLang="zh-CN" sz="3200" b="1" dirty="0" smtClean="0">
                  <a:solidFill>
                    <a:prstClr val="black"/>
                  </a:solidFill>
                  <a:latin typeface="宋体" panose="02010600030101010101" pitchFamily="2" charset="-122"/>
                </a:rPr>
                <a:t>:</a:t>
              </a:r>
              <a:endParaRPr lang="en-US" altLang="zh-CN" sz="3200" b="1" dirty="0" smtClean="0">
                <a:solidFill>
                  <a:prstClr val="black"/>
                </a:solidFill>
                <a:latin typeface="宋体" panose="02010600030101010101" pitchFamily="2" charset="-122"/>
              </a:endParaRPr>
            </a:p>
            <a:p>
              <a:pPr lvl="0"/>
              <a:r>
                <a:rPr lang="en-US" altLang="zh-CN" sz="3200" b="1" dirty="0" smtClean="0">
                  <a:solidFill>
                    <a:prstClr val="black"/>
                  </a:solidFill>
                  <a:latin typeface="宋体" panose="02010600030101010101" pitchFamily="2" charset="-122"/>
                </a:rPr>
                <a:t>1.</a:t>
              </a:r>
              <a:r>
                <a:rPr lang="zh-CN" altLang="en-US" sz="3200" b="1" dirty="0" smtClean="0">
                  <a:solidFill>
                    <a:prstClr val="black"/>
                  </a:solidFill>
                  <a:latin typeface="宋体" panose="02010600030101010101" pitchFamily="2" charset="-122"/>
                </a:rPr>
                <a:t>今年父亲的年龄</a:t>
              </a:r>
              <a:r>
                <a:rPr lang="en-US" altLang="zh-CN" sz="3200" b="1" dirty="0" smtClean="0">
                  <a:solidFill>
                    <a:prstClr val="black"/>
                  </a:solidFill>
                  <a:latin typeface="宋体" panose="02010600030101010101" pitchFamily="2" charset="-122"/>
                </a:rPr>
                <a:t>=</a:t>
              </a:r>
              <a:r>
                <a:rPr lang="zh-CN" altLang="en-US" sz="3200" b="1" dirty="0" smtClean="0">
                  <a:solidFill>
                    <a:prstClr val="black"/>
                  </a:solidFill>
                  <a:latin typeface="宋体" panose="02010600030101010101" pitchFamily="2" charset="-122"/>
                </a:rPr>
                <a:t>今年儿子的年龄</a:t>
              </a:r>
              <a:r>
                <a:rPr lang="en-US" altLang="zh-CN" sz="3200" b="1" dirty="0" smtClean="0">
                  <a:solidFill>
                    <a:prstClr val="black"/>
                  </a:solidFill>
                  <a:latin typeface="宋体" panose="02010600030101010101" pitchFamily="2" charset="-122"/>
                </a:rPr>
                <a:t>×3;</a:t>
              </a:r>
              <a:endParaRPr lang="en-US" altLang="zh-CN" sz="3200" b="1" dirty="0" smtClean="0">
                <a:solidFill>
                  <a:prstClr val="black"/>
                </a:solidFill>
                <a:latin typeface="宋体" panose="02010600030101010101" pitchFamily="2" charset="-122"/>
              </a:endParaRPr>
            </a:p>
            <a:p>
              <a:pPr lvl="0"/>
              <a:r>
                <a:rPr lang="en-US" altLang="zh-CN" sz="3200" b="1" dirty="0" smtClean="0">
                  <a:solidFill>
                    <a:prstClr val="black"/>
                  </a:solidFill>
                  <a:latin typeface="宋体" panose="02010600030101010101" pitchFamily="2" charset="-122"/>
                </a:rPr>
                <a:t>2.</a:t>
              </a:r>
              <a:endParaRPr lang="en-US" altLang="zh-CN" sz="3200" b="1" dirty="0" smtClean="0">
                <a:solidFill>
                  <a:prstClr val="black"/>
                </a:solidFill>
                <a:latin typeface="宋体" panose="02010600030101010101" pitchFamily="2" charset="-122"/>
              </a:endParaRPr>
            </a:p>
            <a:p>
              <a:pPr lvl="0"/>
              <a:endParaRPr lang="en-US" altLang="zh-CN" sz="3200" b="1" dirty="0" smtClean="0">
                <a:solidFill>
                  <a:prstClr val="black"/>
                </a:solidFill>
                <a:latin typeface="宋体" panose="02010600030101010101" pitchFamily="2" charset="-122"/>
              </a:endParaRPr>
            </a:p>
          </p:txBody>
        </p:sp>
      </p:grpSp>
      <p:sp>
        <p:nvSpPr>
          <p:cNvPr id="10" name="矩形 9"/>
          <p:cNvSpPr/>
          <p:nvPr/>
        </p:nvSpPr>
        <p:spPr>
          <a:xfrm>
            <a:off x="357158" y="5214950"/>
            <a:ext cx="728667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zh-CN" altLang="en-US" sz="2800" b="1" dirty="0" smtClean="0">
                <a:solidFill>
                  <a:prstClr val="black"/>
                </a:solidFill>
                <a:latin typeface="宋体" panose="02010600030101010101" pitchFamily="2" charset="-122"/>
              </a:rPr>
              <a:t>如果设今年儿子的年龄是</a:t>
            </a:r>
            <a:r>
              <a:rPr lang="en-US" altLang="zh-CN" sz="28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zh-CN" altLang="en-US" sz="2800" b="1" dirty="0" smtClean="0">
                <a:solidFill>
                  <a:prstClr val="black"/>
                </a:solidFill>
                <a:latin typeface="宋体" panose="02010600030101010101" pitchFamily="2" charset="-122"/>
              </a:rPr>
              <a:t>岁</a:t>
            </a:r>
            <a:r>
              <a:rPr lang="en-US" altLang="zh-CN" sz="2800" b="1" dirty="0" smtClean="0">
                <a:solidFill>
                  <a:prstClr val="black"/>
                </a:solidFill>
                <a:latin typeface="宋体" panose="02010600030101010101" pitchFamily="2" charset="-122"/>
              </a:rPr>
              <a:t>,</a:t>
            </a:r>
            <a:r>
              <a:rPr lang="zh-CN" altLang="en-US" sz="2800" b="1" dirty="0" smtClean="0">
                <a:solidFill>
                  <a:prstClr val="black"/>
                </a:solidFill>
                <a:latin typeface="宋体" panose="02010600030101010101" pitchFamily="2" charset="-122"/>
              </a:rPr>
              <a:t>那么今年父亲的年龄是</a:t>
            </a:r>
            <a:r>
              <a:rPr lang="zh-CN" altLang="en-US" sz="2800" b="1" u="sng" dirty="0" smtClean="0">
                <a:solidFill>
                  <a:prstClr val="black"/>
                </a:solidFill>
                <a:latin typeface="宋体" panose="02010600030101010101" pitchFamily="2" charset="-122"/>
              </a:rPr>
              <a:t>　　　　</a:t>
            </a:r>
            <a:r>
              <a:rPr lang="en-US" altLang="zh-CN" sz="2800" b="1" dirty="0" smtClean="0">
                <a:solidFill>
                  <a:prstClr val="black"/>
                </a:solidFill>
                <a:latin typeface="宋体" panose="02010600030101010101" pitchFamily="2" charset="-122"/>
              </a:rPr>
              <a:t>. </a:t>
            </a:r>
            <a:endParaRPr lang="en-US" altLang="zh-CN" sz="2800" b="1" dirty="0">
              <a:solidFill>
                <a:prstClr val="black"/>
              </a:solidFill>
              <a:latin typeface="宋体" panose="02010600030101010101" pitchFamily="2" charset="-122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1835696" y="404664"/>
            <a:ext cx="4392488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3600" dirty="0" smtClean="0"/>
              <a:t>合作研学</a:t>
            </a:r>
            <a:r>
              <a:rPr lang="en-US" altLang="zh-CN" sz="3600" dirty="0" smtClean="0"/>
              <a:t>&amp;</a:t>
            </a:r>
            <a:r>
              <a:rPr lang="zh-CN" altLang="en-US" sz="3600" dirty="0" smtClean="0"/>
              <a:t>展示激学</a:t>
            </a:r>
            <a:endParaRPr lang="zh-CN" altLang="en-US" sz="3600" dirty="0"/>
          </a:p>
        </p:txBody>
      </p:sp>
      <p:sp>
        <p:nvSpPr>
          <p:cNvPr id="2" name="文本框 1"/>
          <p:cNvSpPr txBox="1"/>
          <p:nvPr/>
        </p:nvSpPr>
        <p:spPr>
          <a:xfrm>
            <a:off x="2120900" y="5612130"/>
            <a:ext cx="83058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/>
              <a:t>3x</a:t>
            </a:r>
            <a:endParaRPr lang="en-US" altLang="zh-CN" sz="2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0" grpId="0"/>
      <p:bldP spid="2" grpId="0"/>
      <p:bldP spid="2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142876" y="1000108"/>
            <a:ext cx="864396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3200" b="1" dirty="0" smtClean="0">
                <a:solidFill>
                  <a:srgbClr val="FF0000"/>
                </a:solidFill>
                <a:latin typeface="+mn-ea"/>
              </a:rPr>
              <a:t>解</a:t>
            </a:r>
            <a:r>
              <a:rPr lang="en-US" altLang="zh-CN" sz="3200" b="1" dirty="0" smtClean="0">
                <a:latin typeface="+mn-ea"/>
              </a:rPr>
              <a:t>:</a:t>
            </a:r>
            <a:r>
              <a:rPr lang="zh-CN" altLang="en-US" sz="3200" b="1" dirty="0" smtClean="0">
                <a:latin typeface="+mn-ea"/>
              </a:rPr>
              <a:t>设今年儿子的年龄是</a:t>
            </a:r>
            <a:r>
              <a:rPr lang="en-US" altLang="zh-CN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zh-CN" altLang="en-US" sz="3200" b="1" dirty="0" smtClean="0">
                <a:latin typeface="+mn-ea"/>
              </a:rPr>
              <a:t>岁</a:t>
            </a:r>
            <a:r>
              <a:rPr lang="en-US" altLang="zh-CN" sz="3200" b="1" dirty="0" smtClean="0">
                <a:latin typeface="+mn-ea"/>
              </a:rPr>
              <a:t>,</a:t>
            </a:r>
            <a:r>
              <a:rPr lang="zh-CN" altLang="en-US" sz="3200" b="1" dirty="0" smtClean="0">
                <a:latin typeface="+mn-ea"/>
              </a:rPr>
              <a:t>则今年父亲的年龄是</a:t>
            </a:r>
            <a:r>
              <a:rPr lang="en-US" altLang="zh-CN" sz="3200" b="1" dirty="0" smtClean="0">
                <a:latin typeface="+mn-ea"/>
              </a:rPr>
              <a:t>3</a:t>
            </a:r>
            <a:r>
              <a:rPr lang="en-US" altLang="zh-CN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x</a:t>
            </a:r>
            <a:r>
              <a:rPr lang="zh-CN" altLang="en-US" sz="3200" b="1" dirty="0" smtClean="0">
                <a:latin typeface="+mn-ea"/>
              </a:rPr>
              <a:t>岁</a:t>
            </a:r>
            <a:r>
              <a:rPr lang="en-US" altLang="zh-CN" sz="3200" b="1" dirty="0" smtClean="0">
                <a:latin typeface="+mn-ea"/>
              </a:rPr>
              <a:t>,</a:t>
            </a:r>
            <a:r>
              <a:rPr lang="zh-CN" altLang="en-US" sz="3200" b="1" dirty="0" smtClean="0">
                <a:latin typeface="+mn-ea"/>
              </a:rPr>
              <a:t>根据题意</a:t>
            </a:r>
            <a:r>
              <a:rPr lang="en-US" altLang="zh-CN" sz="3200" b="1" dirty="0" smtClean="0">
                <a:latin typeface="+mn-ea"/>
              </a:rPr>
              <a:t>,</a:t>
            </a:r>
            <a:r>
              <a:rPr lang="zh-CN" altLang="en-US" sz="3200" b="1" dirty="0" smtClean="0">
                <a:latin typeface="+mn-ea"/>
              </a:rPr>
              <a:t>有</a:t>
            </a:r>
            <a:r>
              <a:rPr lang="en-US" altLang="zh-CN" sz="3200" b="1" dirty="0" smtClean="0">
                <a:latin typeface="+mn-ea"/>
              </a:rPr>
              <a:t>:</a:t>
            </a:r>
            <a:endParaRPr lang="en-US" altLang="zh-CN" sz="3200" b="1" dirty="0" smtClean="0">
              <a:latin typeface="+mn-ea"/>
            </a:endParaRPr>
          </a:p>
          <a:p>
            <a:endParaRPr lang="en-US" altLang="zh-CN" sz="3200" b="1" dirty="0" smtClean="0">
              <a:latin typeface="+mn-ea"/>
            </a:endParaRPr>
          </a:p>
          <a:p>
            <a:r>
              <a:rPr lang="zh-CN" altLang="en-US" sz="3200" b="1" dirty="0" smtClean="0">
                <a:latin typeface="+mn-ea"/>
              </a:rPr>
              <a:t>解得</a:t>
            </a:r>
            <a:r>
              <a:rPr lang="en-US" altLang="zh-CN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zh-CN" sz="3200" b="1" dirty="0" smtClean="0">
                <a:latin typeface="+mn-ea"/>
              </a:rPr>
              <a:t>=13,3</a:t>
            </a:r>
            <a:r>
              <a:rPr lang="en-US" altLang="zh-CN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zh-CN" sz="3200" b="1" dirty="0" smtClean="0">
                <a:latin typeface="+mn-ea"/>
              </a:rPr>
              <a:t>=39.</a:t>
            </a:r>
            <a:endParaRPr lang="en-US" altLang="zh-CN" sz="3200" b="1" dirty="0" smtClean="0">
              <a:latin typeface="+mn-ea"/>
            </a:endParaRPr>
          </a:p>
          <a:p>
            <a:r>
              <a:rPr lang="zh-CN" altLang="en-US" sz="3200" b="1" dirty="0" smtClean="0">
                <a:latin typeface="+mn-ea"/>
              </a:rPr>
              <a:t>经检验</a:t>
            </a:r>
            <a:r>
              <a:rPr lang="en-US" altLang="zh-CN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zh-CN" sz="3200" b="1" dirty="0" smtClean="0">
                <a:latin typeface="+mn-ea"/>
              </a:rPr>
              <a:t>=13</a:t>
            </a:r>
            <a:r>
              <a:rPr lang="zh-CN" altLang="en-US" sz="3200" b="1" dirty="0" smtClean="0">
                <a:latin typeface="+mn-ea"/>
              </a:rPr>
              <a:t>是原方程的解</a:t>
            </a:r>
            <a:r>
              <a:rPr lang="en-US" altLang="zh-CN" sz="3200" b="1" dirty="0" smtClean="0">
                <a:latin typeface="+mn-ea"/>
              </a:rPr>
              <a:t>,</a:t>
            </a:r>
            <a:r>
              <a:rPr lang="zh-CN" altLang="en-US" sz="3200" b="1" dirty="0" smtClean="0">
                <a:latin typeface="+mn-ea"/>
              </a:rPr>
              <a:t>且符合题意</a:t>
            </a:r>
            <a:r>
              <a:rPr lang="en-US" altLang="zh-CN" sz="3200" b="1" dirty="0" smtClean="0">
                <a:latin typeface="+mn-ea"/>
              </a:rPr>
              <a:t>.</a:t>
            </a:r>
            <a:endParaRPr lang="en-US" altLang="zh-CN" sz="3200" b="1" dirty="0" smtClean="0">
              <a:latin typeface="+mn-ea"/>
            </a:endParaRPr>
          </a:p>
          <a:p>
            <a:r>
              <a:rPr lang="zh-CN" altLang="en-US" sz="3200" b="1" dirty="0" smtClean="0">
                <a:latin typeface="+mn-ea"/>
              </a:rPr>
              <a:t>答</a:t>
            </a:r>
            <a:r>
              <a:rPr lang="en-US" altLang="zh-CN" sz="3200" b="1" dirty="0" smtClean="0">
                <a:latin typeface="+mn-ea"/>
              </a:rPr>
              <a:t>:</a:t>
            </a:r>
            <a:r>
              <a:rPr lang="zh-CN" altLang="en-US" sz="3200" b="1" dirty="0" smtClean="0">
                <a:latin typeface="+mn-ea"/>
              </a:rPr>
              <a:t>今年儿子的年龄是</a:t>
            </a:r>
            <a:r>
              <a:rPr lang="en-US" altLang="zh-CN" sz="3200" b="1" dirty="0" smtClean="0">
                <a:latin typeface="+mn-ea"/>
              </a:rPr>
              <a:t>13</a:t>
            </a:r>
            <a:r>
              <a:rPr lang="zh-CN" altLang="en-US" sz="3200" b="1" dirty="0" smtClean="0">
                <a:latin typeface="+mn-ea"/>
              </a:rPr>
              <a:t>岁</a:t>
            </a:r>
            <a:r>
              <a:rPr lang="en-US" altLang="zh-CN" sz="3200" b="1" dirty="0" smtClean="0">
                <a:latin typeface="+mn-ea"/>
              </a:rPr>
              <a:t>,</a:t>
            </a:r>
            <a:r>
              <a:rPr lang="zh-CN" altLang="en-US" sz="3200" b="1" dirty="0" smtClean="0">
                <a:latin typeface="+mn-ea"/>
              </a:rPr>
              <a:t>父亲的年龄是</a:t>
            </a:r>
            <a:r>
              <a:rPr lang="en-US" altLang="zh-CN" sz="3200" b="1" dirty="0" smtClean="0">
                <a:latin typeface="+mn-ea"/>
              </a:rPr>
              <a:t>39</a:t>
            </a:r>
            <a:r>
              <a:rPr lang="zh-CN" altLang="en-US" sz="3200" b="1" dirty="0" smtClean="0">
                <a:latin typeface="+mn-ea"/>
              </a:rPr>
              <a:t>岁</a:t>
            </a:r>
            <a:r>
              <a:rPr lang="en-US" altLang="zh-CN" sz="3200" b="1" dirty="0" smtClean="0">
                <a:latin typeface="+mn-ea"/>
              </a:rPr>
              <a:t>.</a:t>
            </a:r>
            <a:endParaRPr lang="en-US" altLang="zh-CN" sz="3200" b="1" dirty="0">
              <a:latin typeface="+mn-ea"/>
            </a:endParaRPr>
          </a:p>
        </p:txBody>
      </p:sp>
      <p:graphicFrame>
        <p:nvGraphicFramePr>
          <p:cNvPr id="108545" name="对象 63"/>
          <p:cNvGraphicFramePr>
            <a:graphicFrameLocks noChangeAspect="1"/>
          </p:cNvGraphicFramePr>
          <p:nvPr/>
        </p:nvGraphicFramePr>
        <p:xfrm>
          <a:off x="4124325" y="1571625"/>
          <a:ext cx="3727450" cy="785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58" name="Equation" r:id="rId1" imgW="18897600" imgH="9448800" progId="">
                  <p:embed/>
                </p:oleObj>
              </mc:Choice>
              <mc:Fallback>
                <p:oleObj name="Equation" r:id="rId1" imgW="18897600" imgH="9448800" progId="">
                  <p:embed/>
                  <p:pic>
                    <p:nvPicPr>
                      <p:cNvPr id="0" name="对象 63" descr="image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4325" y="1571625"/>
                        <a:ext cx="3727450" cy="785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矩形 3"/>
          <p:cNvSpPr/>
          <p:nvPr/>
        </p:nvSpPr>
        <p:spPr>
          <a:xfrm>
            <a:off x="1835696" y="404664"/>
            <a:ext cx="4392488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3600" dirty="0" smtClean="0"/>
              <a:t>合作研学</a:t>
            </a:r>
            <a:r>
              <a:rPr lang="en-US" altLang="zh-CN" sz="3600" dirty="0" smtClean="0"/>
              <a:t>&amp;</a:t>
            </a:r>
            <a:r>
              <a:rPr lang="zh-CN" altLang="en-US" sz="3600" dirty="0" smtClean="0"/>
              <a:t>展示激学</a:t>
            </a:r>
            <a:endParaRPr lang="zh-CN" alt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8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214282" y="857232"/>
            <a:ext cx="8715404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3200" b="1" dirty="0" smtClean="0">
                <a:latin typeface="隶书" panose="02010509060101010101" pitchFamily="49" charset="-122"/>
                <a:ea typeface="隶书" panose="02010509060101010101" pitchFamily="49" charset="-122"/>
              </a:rPr>
              <a:t>  例</a:t>
            </a:r>
            <a:r>
              <a:rPr lang="en-US" altLang="zh-CN" sz="3200" b="1" dirty="0" smtClean="0">
                <a:latin typeface="隶书" panose="02010509060101010101" pitchFamily="49" charset="-122"/>
                <a:ea typeface="隶书" panose="02010509060101010101" pitchFamily="49" charset="-122"/>
              </a:rPr>
              <a:t>2.</a:t>
            </a:r>
            <a:r>
              <a:rPr lang="zh-CN" altLang="en-US" sz="3200" b="1" dirty="0" smtClean="0">
                <a:latin typeface="隶书" panose="02010509060101010101" pitchFamily="49" charset="-122"/>
                <a:ea typeface="隶书" panose="02010509060101010101" pitchFamily="49" charset="-122"/>
              </a:rPr>
              <a:t>某服装店销售一种服装</a:t>
            </a:r>
            <a:r>
              <a:rPr lang="en-US" altLang="zh-CN" sz="3200" b="1" dirty="0" smtClean="0">
                <a:latin typeface="隶书" panose="02010509060101010101" pitchFamily="49" charset="-122"/>
                <a:ea typeface="隶书" panose="02010509060101010101" pitchFamily="49" charset="-122"/>
              </a:rPr>
              <a:t>.</a:t>
            </a:r>
            <a:r>
              <a:rPr lang="zh-CN" altLang="en-US" sz="3200" b="1" dirty="0" smtClean="0">
                <a:latin typeface="隶书" panose="02010509060101010101" pitchFamily="49" charset="-122"/>
                <a:ea typeface="隶书" panose="02010509060101010101" pitchFamily="49" charset="-122"/>
              </a:rPr>
              <a:t>若按原价销售</a:t>
            </a:r>
            <a:r>
              <a:rPr lang="en-US" altLang="zh-CN" sz="3200" b="1" dirty="0" smtClean="0">
                <a:latin typeface="隶书" panose="02010509060101010101" pitchFamily="49" charset="-122"/>
                <a:ea typeface="隶书" panose="02010509060101010101" pitchFamily="49" charset="-122"/>
              </a:rPr>
              <a:t>,</a:t>
            </a:r>
            <a:r>
              <a:rPr lang="zh-CN" altLang="en-US" sz="3200" b="1" dirty="0" smtClean="0">
                <a:latin typeface="隶书" panose="02010509060101010101" pitchFamily="49" charset="-122"/>
                <a:ea typeface="隶书" panose="02010509060101010101" pitchFamily="49" charset="-122"/>
              </a:rPr>
              <a:t>则每月销售额为</a:t>
            </a:r>
            <a:r>
              <a:rPr lang="en-US" altLang="zh-CN" sz="3200" b="1" dirty="0" smtClean="0">
                <a:latin typeface="隶书" panose="02010509060101010101" pitchFamily="49" charset="-122"/>
                <a:ea typeface="隶书" panose="02010509060101010101" pitchFamily="49" charset="-122"/>
              </a:rPr>
              <a:t>10000</a:t>
            </a:r>
            <a:r>
              <a:rPr lang="zh-CN" altLang="en-US" sz="3200" b="1" dirty="0" smtClean="0">
                <a:latin typeface="隶书" panose="02010509060101010101" pitchFamily="49" charset="-122"/>
                <a:ea typeface="隶书" panose="02010509060101010101" pitchFamily="49" charset="-122"/>
              </a:rPr>
              <a:t>元</a:t>
            </a:r>
            <a:r>
              <a:rPr lang="en-US" altLang="zh-CN" sz="3200" b="1" dirty="0" smtClean="0">
                <a:latin typeface="隶书" panose="02010509060101010101" pitchFamily="49" charset="-122"/>
                <a:ea typeface="隶书" panose="02010509060101010101" pitchFamily="49" charset="-122"/>
              </a:rPr>
              <a:t>;</a:t>
            </a:r>
            <a:r>
              <a:rPr lang="zh-CN" altLang="en-US" sz="3200" b="1" dirty="0" smtClean="0">
                <a:latin typeface="隶书" panose="02010509060101010101" pitchFamily="49" charset="-122"/>
                <a:ea typeface="隶书" panose="02010509060101010101" pitchFamily="49" charset="-122"/>
              </a:rPr>
              <a:t>若按八五折销售</a:t>
            </a:r>
            <a:r>
              <a:rPr lang="en-US" altLang="zh-CN" sz="3200" b="1" dirty="0" smtClean="0">
                <a:latin typeface="隶书" panose="02010509060101010101" pitchFamily="49" charset="-122"/>
                <a:ea typeface="隶书" panose="02010509060101010101" pitchFamily="49" charset="-122"/>
              </a:rPr>
              <a:t>,</a:t>
            </a:r>
            <a:r>
              <a:rPr lang="zh-CN" altLang="en-US" sz="3200" b="1" dirty="0" smtClean="0">
                <a:latin typeface="隶书" panose="02010509060101010101" pitchFamily="49" charset="-122"/>
                <a:ea typeface="隶书" panose="02010509060101010101" pitchFamily="49" charset="-122"/>
              </a:rPr>
              <a:t>则每月多卖出</a:t>
            </a:r>
            <a:r>
              <a:rPr lang="en-US" altLang="zh-CN" sz="3200" b="1" dirty="0" smtClean="0">
                <a:latin typeface="隶书" panose="02010509060101010101" pitchFamily="49" charset="-122"/>
                <a:ea typeface="隶书" panose="02010509060101010101" pitchFamily="49" charset="-122"/>
              </a:rPr>
              <a:t>20</a:t>
            </a:r>
            <a:r>
              <a:rPr lang="zh-CN" altLang="en-US" sz="3200" b="1" dirty="0" smtClean="0">
                <a:latin typeface="隶书" panose="02010509060101010101" pitchFamily="49" charset="-122"/>
                <a:ea typeface="隶书" panose="02010509060101010101" pitchFamily="49" charset="-122"/>
              </a:rPr>
              <a:t>件</a:t>
            </a:r>
            <a:r>
              <a:rPr lang="en-US" altLang="zh-CN" sz="3200" b="1" dirty="0" smtClean="0">
                <a:latin typeface="隶书" panose="02010509060101010101" pitchFamily="49" charset="-122"/>
                <a:ea typeface="隶书" panose="02010509060101010101" pitchFamily="49" charset="-122"/>
              </a:rPr>
              <a:t>,</a:t>
            </a:r>
            <a:r>
              <a:rPr lang="zh-CN" altLang="en-US" sz="3200" b="1" dirty="0" smtClean="0">
                <a:latin typeface="隶书" panose="02010509060101010101" pitchFamily="49" charset="-122"/>
                <a:ea typeface="隶书" panose="02010509060101010101" pitchFamily="49" charset="-122"/>
              </a:rPr>
              <a:t>且月销售额还增加</a:t>
            </a:r>
            <a:r>
              <a:rPr lang="en-US" altLang="zh-CN" sz="3200" b="1" dirty="0" smtClean="0">
                <a:latin typeface="隶书" panose="02010509060101010101" pitchFamily="49" charset="-122"/>
                <a:ea typeface="隶书" panose="02010509060101010101" pitchFamily="49" charset="-122"/>
              </a:rPr>
              <a:t>1900</a:t>
            </a:r>
            <a:r>
              <a:rPr lang="zh-CN" altLang="en-US" sz="3200" b="1" dirty="0" smtClean="0">
                <a:latin typeface="隶书" panose="02010509060101010101" pitchFamily="49" charset="-122"/>
                <a:ea typeface="隶书" panose="02010509060101010101" pitchFamily="49" charset="-122"/>
              </a:rPr>
              <a:t>元</a:t>
            </a:r>
            <a:r>
              <a:rPr lang="en-US" altLang="zh-CN" sz="3200" b="1" dirty="0" smtClean="0">
                <a:latin typeface="隶书" panose="02010509060101010101" pitchFamily="49" charset="-122"/>
                <a:ea typeface="隶书" panose="02010509060101010101" pitchFamily="49" charset="-122"/>
              </a:rPr>
              <a:t>.</a:t>
            </a:r>
            <a:r>
              <a:rPr lang="zh-CN" altLang="en-US" sz="3200" b="1" dirty="0" smtClean="0">
                <a:latin typeface="隶书" panose="02010509060101010101" pitchFamily="49" charset="-122"/>
                <a:ea typeface="隶书" panose="02010509060101010101" pitchFamily="49" charset="-122"/>
              </a:rPr>
              <a:t>每件服装的原价为多少元</a:t>
            </a:r>
            <a:r>
              <a:rPr lang="en-US" altLang="zh-CN" sz="3200" b="1" dirty="0" smtClean="0">
                <a:latin typeface="隶书" panose="02010509060101010101" pitchFamily="49" charset="-122"/>
                <a:ea typeface="隶书" panose="02010509060101010101" pitchFamily="49" charset="-122"/>
              </a:rPr>
              <a:t>?</a:t>
            </a:r>
            <a:endParaRPr lang="en-US" altLang="zh-CN" sz="3200" b="1" dirty="0" smtClean="0">
              <a:latin typeface="隶书" panose="02010509060101010101" pitchFamily="49" charset="-122"/>
              <a:ea typeface="隶书" panose="02010509060101010101" pitchFamily="49" charset="-122"/>
            </a:endParaRPr>
          </a:p>
          <a:p>
            <a:r>
              <a:rPr lang="zh-CN" altLang="en-US" sz="2800" b="1" dirty="0" smtClean="0">
                <a:solidFill>
                  <a:srgbClr val="0066FF"/>
                </a:solidFill>
                <a:latin typeface="+mn-ea"/>
              </a:rPr>
              <a:t>想一想</a:t>
            </a:r>
            <a:r>
              <a:rPr lang="en-US" altLang="zh-CN" sz="2800" b="1" dirty="0" smtClean="0">
                <a:solidFill>
                  <a:srgbClr val="0066FF"/>
                </a:solidFill>
                <a:latin typeface="+mn-ea"/>
              </a:rPr>
              <a:t>:(</a:t>
            </a:r>
            <a:r>
              <a:rPr lang="en-US" altLang="zh-CN" sz="3200" b="1" dirty="0" smtClean="0">
                <a:solidFill>
                  <a:srgbClr val="0066FF"/>
                </a:solidFill>
                <a:latin typeface="+mn-ea"/>
              </a:rPr>
              <a:t>1)</a:t>
            </a:r>
            <a:r>
              <a:rPr lang="zh-CN" altLang="en-US" sz="3200" b="1" dirty="0" smtClean="0">
                <a:solidFill>
                  <a:srgbClr val="0066FF"/>
                </a:solidFill>
                <a:latin typeface="+mn-ea"/>
              </a:rPr>
              <a:t>本题中的等量关系是什么</a:t>
            </a:r>
            <a:r>
              <a:rPr lang="en-US" altLang="zh-CN" sz="3200" b="1" dirty="0" smtClean="0">
                <a:solidFill>
                  <a:srgbClr val="0066FF"/>
                </a:solidFill>
                <a:latin typeface="+mn-ea"/>
              </a:rPr>
              <a:t>?</a:t>
            </a:r>
            <a:endParaRPr lang="en-US" altLang="zh-CN" sz="3200" b="1" dirty="0" smtClean="0">
              <a:solidFill>
                <a:srgbClr val="0066FF"/>
              </a:solidFill>
              <a:latin typeface="+mn-ea"/>
            </a:endParaRPr>
          </a:p>
          <a:p>
            <a:r>
              <a:rPr lang="en-US" altLang="zh-CN" sz="3200" b="1" dirty="0" smtClean="0">
                <a:solidFill>
                  <a:srgbClr val="0066FF"/>
                </a:solidFill>
                <a:latin typeface="+mn-ea"/>
              </a:rPr>
              <a:t>(</a:t>
            </a:r>
            <a:r>
              <a:rPr lang="zh-CN" altLang="en-US" sz="3200" b="1" dirty="0" smtClean="0">
                <a:solidFill>
                  <a:srgbClr val="0066FF"/>
                </a:solidFill>
                <a:latin typeface="+mn-ea"/>
              </a:rPr>
              <a:t>按八五折销售这种服装的数量</a:t>
            </a:r>
            <a:r>
              <a:rPr lang="en-US" altLang="zh-CN" sz="3200" b="1" dirty="0" smtClean="0">
                <a:solidFill>
                  <a:srgbClr val="0066FF"/>
                </a:solidFill>
                <a:latin typeface="+mn-ea"/>
              </a:rPr>
              <a:t>-</a:t>
            </a:r>
            <a:r>
              <a:rPr lang="zh-CN" altLang="en-US" sz="3200" b="1" dirty="0" smtClean="0">
                <a:solidFill>
                  <a:srgbClr val="0066FF"/>
                </a:solidFill>
                <a:latin typeface="+mn-ea"/>
              </a:rPr>
              <a:t>按原价销售这种服装的数量</a:t>
            </a:r>
            <a:r>
              <a:rPr lang="en-US" altLang="zh-CN" sz="3200" b="1" dirty="0" smtClean="0">
                <a:solidFill>
                  <a:srgbClr val="0066FF"/>
                </a:solidFill>
                <a:latin typeface="+mn-ea"/>
              </a:rPr>
              <a:t>=20</a:t>
            </a:r>
            <a:r>
              <a:rPr lang="zh-CN" altLang="en-US" sz="3200" b="1" dirty="0" smtClean="0">
                <a:solidFill>
                  <a:srgbClr val="0066FF"/>
                </a:solidFill>
                <a:latin typeface="+mn-ea"/>
              </a:rPr>
              <a:t>件</a:t>
            </a:r>
            <a:r>
              <a:rPr lang="en-US" altLang="zh-CN" sz="3200" b="1" dirty="0" smtClean="0">
                <a:solidFill>
                  <a:srgbClr val="0066FF"/>
                </a:solidFill>
                <a:latin typeface="+mn-ea"/>
              </a:rPr>
              <a:t>)</a:t>
            </a:r>
            <a:endParaRPr lang="en-US" altLang="zh-CN" sz="3200" b="1" dirty="0" smtClean="0">
              <a:solidFill>
                <a:srgbClr val="0066FF"/>
              </a:solidFill>
              <a:latin typeface="+mn-ea"/>
            </a:endParaRPr>
          </a:p>
          <a:p>
            <a:r>
              <a:rPr lang="en-US" altLang="zh-CN" sz="3200" b="1" dirty="0" smtClean="0">
                <a:solidFill>
                  <a:srgbClr val="0066FF"/>
                </a:solidFill>
                <a:latin typeface="+mn-ea"/>
              </a:rPr>
              <a:t>(2)“</a:t>
            </a:r>
            <a:r>
              <a:rPr lang="zh-CN" altLang="en-US" sz="3200" b="1" dirty="0" smtClean="0">
                <a:solidFill>
                  <a:srgbClr val="0066FF"/>
                </a:solidFill>
                <a:latin typeface="+mn-ea"/>
              </a:rPr>
              <a:t>八五折”指的是什么</a:t>
            </a:r>
            <a:r>
              <a:rPr lang="en-US" altLang="zh-CN" sz="3200" b="1" dirty="0" smtClean="0">
                <a:solidFill>
                  <a:srgbClr val="0066FF"/>
                </a:solidFill>
                <a:latin typeface="+mn-ea"/>
              </a:rPr>
              <a:t>?</a:t>
            </a:r>
            <a:r>
              <a:rPr lang="en-US" sz="3200" dirty="0" smtClean="0">
                <a:solidFill>
                  <a:srgbClr val="0066FF"/>
                </a:solidFill>
              </a:rPr>
              <a:t> </a:t>
            </a:r>
            <a:r>
              <a:rPr lang="en-US" sz="3200" b="1" dirty="0" smtClean="0">
                <a:solidFill>
                  <a:srgbClr val="0066FF"/>
                </a:solidFill>
                <a:latin typeface="+mn-ea"/>
              </a:rPr>
              <a:t>(</a:t>
            </a:r>
            <a:r>
              <a:rPr lang="zh-CN" altLang="en-US" sz="3200" b="1" dirty="0" smtClean="0">
                <a:solidFill>
                  <a:srgbClr val="0066FF"/>
                </a:solidFill>
                <a:latin typeface="+mn-ea"/>
              </a:rPr>
              <a:t>八五折指的就是原价的</a:t>
            </a:r>
            <a:r>
              <a:rPr lang="en-US" sz="3200" b="1" dirty="0" smtClean="0">
                <a:solidFill>
                  <a:srgbClr val="0066FF"/>
                </a:solidFill>
                <a:latin typeface="+mn-ea"/>
              </a:rPr>
              <a:t>85%)</a:t>
            </a:r>
            <a:endParaRPr lang="zh-CN" altLang="en-US" sz="3200" b="1" dirty="0" smtClean="0">
              <a:solidFill>
                <a:srgbClr val="0066FF"/>
              </a:solidFill>
              <a:latin typeface="+mn-ea"/>
            </a:endParaRPr>
          </a:p>
          <a:p>
            <a:endParaRPr lang="en-US" altLang="zh-CN" sz="3200" b="1" dirty="0">
              <a:latin typeface="+mn-ea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2195736" y="332656"/>
            <a:ext cx="4392488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3600" dirty="0" smtClean="0"/>
              <a:t>合作研学</a:t>
            </a:r>
            <a:r>
              <a:rPr lang="en-US" altLang="zh-CN" sz="3600" dirty="0" smtClean="0"/>
              <a:t>&amp;</a:t>
            </a:r>
            <a:r>
              <a:rPr lang="zh-CN" altLang="en-US" sz="3600" dirty="0" smtClean="0"/>
              <a:t>展示激学</a:t>
            </a:r>
            <a:endParaRPr lang="zh-CN" alt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214282" y="857232"/>
            <a:ext cx="864396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解</a:t>
            </a:r>
            <a:r>
              <a:rPr lang="en-US" altLang="zh-CN" sz="3200" b="1" dirty="0" smtClean="0">
                <a:latin typeface="Times New Roman" panose="02020603050405020304" pitchFamily="18" charset="0"/>
              </a:rPr>
              <a:t>:</a:t>
            </a:r>
            <a:r>
              <a:rPr lang="zh-CN" altLang="en-US" sz="3200" b="1" dirty="0" smtClean="0">
                <a:latin typeface="Times New Roman" panose="02020603050405020304" pitchFamily="18" charset="0"/>
              </a:rPr>
              <a:t>设每件服装原价为</a:t>
            </a:r>
            <a:r>
              <a:rPr lang="en-US" altLang="zh-CN" sz="3200" b="1" i="1" dirty="0" smtClean="0">
                <a:latin typeface="Times New Roman" panose="02020603050405020304" pitchFamily="18" charset="0"/>
              </a:rPr>
              <a:t>x</a:t>
            </a:r>
            <a:r>
              <a:rPr lang="zh-CN" altLang="en-US" sz="3200" b="1" dirty="0" smtClean="0">
                <a:latin typeface="Times New Roman" panose="02020603050405020304" pitchFamily="18" charset="0"/>
              </a:rPr>
              <a:t>元</a:t>
            </a:r>
            <a:r>
              <a:rPr lang="en-US" altLang="zh-CN" sz="3200" b="1" dirty="0" smtClean="0">
                <a:latin typeface="Times New Roman" panose="02020603050405020304" pitchFamily="18" charset="0"/>
              </a:rPr>
              <a:t>,</a:t>
            </a:r>
            <a:r>
              <a:rPr lang="zh-CN" altLang="en-US" sz="3200" b="1" dirty="0" smtClean="0">
                <a:latin typeface="Times New Roman" panose="02020603050405020304" pitchFamily="18" charset="0"/>
              </a:rPr>
              <a:t>根据题意</a:t>
            </a:r>
            <a:r>
              <a:rPr lang="en-US" altLang="zh-CN" sz="3200" b="1" dirty="0" smtClean="0">
                <a:latin typeface="Times New Roman" panose="02020603050405020304" pitchFamily="18" charset="0"/>
              </a:rPr>
              <a:t>,</a:t>
            </a:r>
            <a:endParaRPr lang="en-US" altLang="zh-CN" sz="3200" b="1" dirty="0" smtClean="0">
              <a:latin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zh-CN" altLang="en-US" sz="3200" b="1" dirty="0" smtClean="0">
                <a:latin typeface="Times New Roman" panose="02020603050405020304" pitchFamily="18" charset="0"/>
              </a:rPr>
              <a:t>得</a:t>
            </a:r>
            <a:endParaRPr lang="en-US" altLang="zh-CN" sz="3200" b="1" dirty="0" smtClean="0">
              <a:latin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zh-CN" altLang="en-US" sz="3200" b="1" dirty="0" smtClean="0">
                <a:latin typeface="Times New Roman" panose="02020603050405020304" pitchFamily="18" charset="0"/>
              </a:rPr>
              <a:t>解这个方程</a:t>
            </a:r>
            <a:r>
              <a:rPr lang="en-US" altLang="zh-CN" sz="3200" b="1" dirty="0" smtClean="0">
                <a:latin typeface="Times New Roman" panose="02020603050405020304" pitchFamily="18" charset="0"/>
              </a:rPr>
              <a:t>,</a:t>
            </a:r>
            <a:r>
              <a:rPr lang="zh-CN" altLang="en-US" sz="3200" b="1" dirty="0" smtClean="0">
                <a:latin typeface="Times New Roman" panose="02020603050405020304" pitchFamily="18" charset="0"/>
              </a:rPr>
              <a:t>得</a:t>
            </a:r>
            <a:r>
              <a:rPr lang="en-US" altLang="zh-CN" sz="3200" b="1" i="1" dirty="0" smtClean="0">
                <a:latin typeface="Times New Roman" panose="02020603050405020304" pitchFamily="18" charset="0"/>
              </a:rPr>
              <a:t>x</a:t>
            </a:r>
            <a:r>
              <a:rPr lang="en-US" altLang="zh-CN" sz="3200" b="1" dirty="0" smtClean="0">
                <a:latin typeface="Times New Roman" panose="02020603050405020304" pitchFamily="18" charset="0"/>
              </a:rPr>
              <a:t>=200.</a:t>
            </a:r>
            <a:endParaRPr lang="en-US" altLang="zh-CN" sz="3200" b="1" dirty="0" smtClean="0">
              <a:latin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zh-CN" altLang="en-US" sz="3200" b="1" dirty="0" smtClean="0">
                <a:latin typeface="Times New Roman" panose="02020603050405020304" pitchFamily="18" charset="0"/>
              </a:rPr>
              <a:t>经检验</a:t>
            </a:r>
            <a:r>
              <a:rPr lang="en-US" altLang="zh-CN" sz="3200" b="1" dirty="0" smtClean="0">
                <a:latin typeface="Times New Roman" panose="02020603050405020304" pitchFamily="18" charset="0"/>
              </a:rPr>
              <a:t>, </a:t>
            </a:r>
            <a:r>
              <a:rPr lang="en-US" altLang="zh-CN" sz="3200" b="1" i="1" dirty="0" smtClean="0">
                <a:latin typeface="Times New Roman" panose="02020603050405020304" pitchFamily="18" charset="0"/>
              </a:rPr>
              <a:t>x</a:t>
            </a:r>
            <a:r>
              <a:rPr lang="en-US" altLang="zh-CN" sz="3200" b="1" dirty="0" smtClean="0">
                <a:latin typeface="Times New Roman" panose="02020603050405020304" pitchFamily="18" charset="0"/>
              </a:rPr>
              <a:t>=200</a:t>
            </a:r>
            <a:r>
              <a:rPr lang="zh-CN" altLang="en-US" sz="3200" b="1" dirty="0" smtClean="0">
                <a:latin typeface="Times New Roman" panose="02020603050405020304" pitchFamily="18" charset="0"/>
              </a:rPr>
              <a:t>是原方程的解</a:t>
            </a:r>
            <a:r>
              <a:rPr lang="en-US" altLang="zh-CN" sz="3200" b="1" dirty="0" smtClean="0">
                <a:latin typeface="Times New Roman" panose="02020603050405020304" pitchFamily="18" charset="0"/>
              </a:rPr>
              <a:t>.</a:t>
            </a:r>
            <a:endParaRPr lang="en-US" altLang="zh-CN" sz="3200" b="1" dirty="0" smtClean="0">
              <a:latin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zh-CN" altLang="en-US" sz="3200" b="1" dirty="0" smtClean="0">
                <a:latin typeface="Times New Roman" panose="02020603050405020304" pitchFamily="18" charset="0"/>
              </a:rPr>
              <a:t>答</a:t>
            </a:r>
            <a:r>
              <a:rPr lang="en-US" altLang="zh-CN" sz="3200" b="1" dirty="0" smtClean="0">
                <a:latin typeface="Times New Roman" panose="02020603050405020304" pitchFamily="18" charset="0"/>
              </a:rPr>
              <a:t>:</a:t>
            </a:r>
            <a:r>
              <a:rPr lang="zh-CN" altLang="en-US" sz="3200" b="1" dirty="0" smtClean="0">
                <a:latin typeface="Times New Roman" panose="02020603050405020304" pitchFamily="18" charset="0"/>
              </a:rPr>
              <a:t>每件服装的原价为</a:t>
            </a:r>
            <a:r>
              <a:rPr lang="en-US" altLang="zh-CN" sz="3200" b="1" dirty="0" smtClean="0">
                <a:latin typeface="Times New Roman" panose="02020603050405020304" pitchFamily="18" charset="0"/>
              </a:rPr>
              <a:t>200</a:t>
            </a:r>
            <a:r>
              <a:rPr lang="zh-CN" altLang="en-US" sz="3200" b="1" dirty="0" smtClean="0">
                <a:latin typeface="Times New Roman" panose="02020603050405020304" pitchFamily="18" charset="0"/>
              </a:rPr>
              <a:t>元</a:t>
            </a:r>
            <a:r>
              <a:rPr lang="en-US" altLang="zh-CN" sz="3200" b="1" dirty="0" smtClean="0">
                <a:latin typeface="Times New Roman" panose="02020603050405020304" pitchFamily="18" charset="0"/>
              </a:rPr>
              <a:t>.</a:t>
            </a:r>
            <a:endParaRPr lang="en-US" altLang="zh-CN" sz="3200" b="1" dirty="0">
              <a:latin typeface="Times New Roman" panose="02020603050405020304" pitchFamily="18" charset="0"/>
            </a:endParaRPr>
          </a:p>
        </p:txBody>
      </p:sp>
      <p:graphicFrame>
        <p:nvGraphicFramePr>
          <p:cNvPr id="110596" name="对象 67"/>
          <p:cNvGraphicFramePr>
            <a:graphicFrameLocks noChangeAspect="1"/>
          </p:cNvGraphicFramePr>
          <p:nvPr/>
        </p:nvGraphicFramePr>
        <p:xfrm>
          <a:off x="857224" y="1643050"/>
          <a:ext cx="3642768" cy="8572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2" name="公式" r:id="rId1" imgW="40538400" imgH="9448800" progId="Equations">
                  <p:embed/>
                </p:oleObj>
              </mc:Choice>
              <mc:Fallback>
                <p:oleObj name="公式" r:id="rId1" imgW="40538400" imgH="9448800" progId="Equations">
                  <p:embed/>
                  <p:pic>
                    <p:nvPicPr>
                      <p:cNvPr id="0" name="对象 67" descr="image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7224" y="1643050"/>
                        <a:ext cx="3642768" cy="85725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矩形 3"/>
          <p:cNvSpPr/>
          <p:nvPr/>
        </p:nvSpPr>
        <p:spPr>
          <a:xfrm>
            <a:off x="2195736" y="332656"/>
            <a:ext cx="4392488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3600" dirty="0" smtClean="0"/>
              <a:t>合作研学</a:t>
            </a:r>
            <a:r>
              <a:rPr lang="en-US" altLang="zh-CN" sz="3600" dirty="0" smtClean="0"/>
              <a:t>&amp;</a:t>
            </a:r>
            <a:r>
              <a:rPr lang="zh-CN" altLang="en-US" sz="3600" dirty="0" smtClean="0"/>
              <a:t>展示激学</a:t>
            </a:r>
            <a:endParaRPr lang="zh-CN" alt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0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285720" y="1000108"/>
            <a:ext cx="81439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b="1" dirty="0" smtClean="0">
                <a:latin typeface="Times New Roman" panose="02020603050405020304" pitchFamily="18" charset="0"/>
              </a:rPr>
              <a:t>对于</a:t>
            </a:r>
            <a:r>
              <a:rPr lang="zh-CN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例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2</a:t>
            </a:r>
            <a:r>
              <a:rPr lang="en-US" altLang="zh-CN" sz="2800" b="1" dirty="0" smtClean="0">
                <a:latin typeface="Times New Roman" panose="02020603050405020304" pitchFamily="18" charset="0"/>
              </a:rPr>
              <a:t>,</a:t>
            </a:r>
            <a:r>
              <a:rPr lang="zh-CN" altLang="en-US" sz="2800" b="1" dirty="0" smtClean="0">
                <a:latin typeface="Times New Roman" panose="02020603050405020304" pitchFamily="18" charset="0"/>
              </a:rPr>
              <a:t>你还能找到其他的等量关系吗</a:t>
            </a:r>
            <a:r>
              <a:rPr lang="en-US" altLang="zh-CN" sz="2800" b="1" dirty="0" smtClean="0">
                <a:latin typeface="Times New Roman" panose="02020603050405020304" pitchFamily="18" charset="0"/>
              </a:rPr>
              <a:t>?</a:t>
            </a:r>
            <a:endParaRPr lang="en-US" altLang="zh-CN" sz="2800" b="1" dirty="0" smtClean="0">
              <a:latin typeface="Times New Roman" panose="02020603050405020304" pitchFamily="18" charset="0"/>
            </a:endParaRPr>
          </a:p>
          <a:p>
            <a:r>
              <a:rPr lang="zh-CN" altLang="en-US" sz="2800" b="1" dirty="0" smtClean="0">
                <a:latin typeface="Times New Roman" panose="02020603050405020304" pitchFamily="18" charset="0"/>
              </a:rPr>
              <a:t>另一组等量关系</a:t>
            </a:r>
            <a:r>
              <a:rPr lang="en-US" altLang="zh-CN" sz="2800" b="1" dirty="0" smtClean="0">
                <a:latin typeface="Times New Roman" panose="02020603050405020304" pitchFamily="18" charset="0"/>
              </a:rPr>
              <a:t>:</a:t>
            </a:r>
            <a:r>
              <a:rPr lang="zh-CN" altLang="en-US" sz="2800" b="1" dirty="0" smtClean="0">
                <a:latin typeface="Times New Roman" panose="02020603050405020304" pitchFamily="18" charset="0"/>
              </a:rPr>
              <a:t>每件服装的原价</a:t>
            </a:r>
            <a:r>
              <a:rPr lang="en-US" altLang="zh-CN" sz="2800" b="1" dirty="0" smtClean="0">
                <a:latin typeface="Times New Roman" panose="02020603050405020304" pitchFamily="18" charset="0"/>
              </a:rPr>
              <a:t>×85%=</a:t>
            </a:r>
            <a:r>
              <a:rPr lang="zh-CN" altLang="en-US" sz="2800" b="1" dirty="0" smtClean="0">
                <a:latin typeface="Times New Roman" panose="02020603050405020304" pitchFamily="18" charset="0"/>
              </a:rPr>
              <a:t>每件服装打折后的价格</a:t>
            </a:r>
            <a:r>
              <a:rPr lang="en-US" altLang="zh-CN" sz="2800" b="1" dirty="0" smtClean="0">
                <a:latin typeface="Times New Roman" panose="02020603050405020304" pitchFamily="18" charset="0"/>
              </a:rPr>
              <a:t>.</a:t>
            </a:r>
            <a:endParaRPr lang="en-US" altLang="zh-CN" sz="2800" b="1" dirty="0" smtClean="0">
              <a:latin typeface="Times New Roman" panose="02020603050405020304" pitchFamily="18" charset="0"/>
            </a:endParaRPr>
          </a:p>
          <a:p>
            <a:r>
              <a:rPr lang="zh-CN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解</a:t>
            </a:r>
            <a:r>
              <a:rPr lang="en-US" altLang="zh-CN" sz="2800" b="1" dirty="0" smtClean="0">
                <a:latin typeface="Times New Roman" panose="02020603050405020304" pitchFamily="18" charset="0"/>
              </a:rPr>
              <a:t>:</a:t>
            </a:r>
            <a:r>
              <a:rPr lang="zh-CN" altLang="en-US" sz="2800" b="1" dirty="0" smtClean="0">
                <a:latin typeface="Times New Roman" panose="02020603050405020304" pitchFamily="18" charset="0"/>
              </a:rPr>
              <a:t>设每月原价销售这种服装</a:t>
            </a:r>
            <a:r>
              <a:rPr lang="en-US" altLang="zh-CN" sz="2800" b="1" i="1" dirty="0" smtClean="0">
                <a:latin typeface="Times New Roman" panose="02020603050405020304" pitchFamily="18" charset="0"/>
              </a:rPr>
              <a:t>x</a:t>
            </a:r>
            <a:r>
              <a:rPr lang="zh-CN" altLang="en-US" sz="2800" b="1" dirty="0" smtClean="0">
                <a:latin typeface="Times New Roman" panose="02020603050405020304" pitchFamily="18" charset="0"/>
              </a:rPr>
              <a:t>件</a:t>
            </a:r>
            <a:r>
              <a:rPr lang="en-US" altLang="zh-CN" sz="2800" b="1" dirty="0" smtClean="0">
                <a:latin typeface="Times New Roman" panose="02020603050405020304" pitchFamily="18" charset="0"/>
              </a:rPr>
              <a:t>,</a:t>
            </a:r>
            <a:r>
              <a:rPr lang="zh-CN" altLang="en-US" sz="2800" b="1" dirty="0" smtClean="0">
                <a:latin typeface="Times New Roman" panose="02020603050405020304" pitchFamily="18" charset="0"/>
              </a:rPr>
              <a:t>根据题意</a:t>
            </a:r>
            <a:r>
              <a:rPr lang="en-US" altLang="zh-CN" sz="2800" b="1" dirty="0" smtClean="0">
                <a:latin typeface="Times New Roman" panose="02020603050405020304" pitchFamily="18" charset="0"/>
              </a:rPr>
              <a:t>,</a:t>
            </a:r>
            <a:r>
              <a:rPr lang="zh-CN" altLang="en-US" sz="2800" b="1" dirty="0" smtClean="0">
                <a:latin typeface="Times New Roman" panose="02020603050405020304" pitchFamily="18" charset="0"/>
              </a:rPr>
              <a:t>得</a:t>
            </a:r>
            <a:endParaRPr lang="en-US" altLang="zh-CN" sz="2800" b="1" dirty="0" smtClean="0">
              <a:latin typeface="Times New Roman" panose="02020603050405020304" pitchFamily="18" charset="0"/>
            </a:endParaRPr>
          </a:p>
          <a:p>
            <a:endParaRPr lang="en-US" altLang="zh-CN" sz="2800" b="1" dirty="0" smtClean="0">
              <a:latin typeface="Times New Roman" panose="02020603050405020304" pitchFamily="18" charset="0"/>
            </a:endParaRPr>
          </a:p>
          <a:p>
            <a:endParaRPr lang="en-US" altLang="zh-CN" sz="2800" b="1" dirty="0" smtClean="0">
              <a:latin typeface="Times New Roman" panose="02020603050405020304" pitchFamily="18" charset="0"/>
            </a:endParaRPr>
          </a:p>
          <a:p>
            <a:r>
              <a:rPr lang="zh-CN" altLang="en-US" sz="2800" b="1" dirty="0" smtClean="0">
                <a:latin typeface="Times New Roman" panose="02020603050405020304" pitchFamily="18" charset="0"/>
              </a:rPr>
              <a:t>解这个方程</a:t>
            </a:r>
            <a:r>
              <a:rPr lang="en-US" altLang="zh-CN" sz="2800" b="1" dirty="0" smtClean="0">
                <a:latin typeface="Times New Roman" panose="02020603050405020304" pitchFamily="18" charset="0"/>
              </a:rPr>
              <a:t>,</a:t>
            </a:r>
            <a:r>
              <a:rPr lang="zh-CN" altLang="en-US" sz="2800" b="1" dirty="0" smtClean="0">
                <a:latin typeface="Times New Roman" panose="02020603050405020304" pitchFamily="18" charset="0"/>
              </a:rPr>
              <a:t>得</a:t>
            </a:r>
            <a:r>
              <a:rPr lang="en-US" altLang="zh-CN" sz="2800" b="1" i="1" dirty="0" smtClean="0">
                <a:latin typeface="Times New Roman" panose="02020603050405020304" pitchFamily="18" charset="0"/>
              </a:rPr>
              <a:t>x</a:t>
            </a:r>
            <a:r>
              <a:rPr lang="en-US" altLang="zh-CN" sz="2800" b="1" dirty="0" smtClean="0">
                <a:latin typeface="Times New Roman" panose="02020603050405020304" pitchFamily="18" charset="0"/>
              </a:rPr>
              <a:t>=50.</a:t>
            </a:r>
            <a:endParaRPr lang="en-US" altLang="zh-CN" sz="2800" b="1" dirty="0" smtClean="0">
              <a:latin typeface="Times New Roman" panose="02020603050405020304" pitchFamily="18" charset="0"/>
            </a:endParaRPr>
          </a:p>
          <a:p>
            <a:endParaRPr lang="en-US" altLang="zh-CN" sz="2800" b="1" dirty="0" smtClean="0">
              <a:latin typeface="Times New Roman" panose="02020603050405020304" pitchFamily="18" charset="0"/>
            </a:endParaRPr>
          </a:p>
          <a:p>
            <a:r>
              <a:rPr lang="zh-CN" altLang="en-US" sz="2800" b="1" dirty="0" smtClean="0">
                <a:latin typeface="Times New Roman" panose="02020603050405020304" pitchFamily="18" charset="0"/>
              </a:rPr>
              <a:t>经检验</a:t>
            </a:r>
            <a:r>
              <a:rPr lang="en-US" altLang="zh-CN" sz="2800" b="1" dirty="0" smtClean="0">
                <a:latin typeface="Times New Roman" panose="02020603050405020304" pitchFamily="18" charset="0"/>
              </a:rPr>
              <a:t>,</a:t>
            </a:r>
            <a:r>
              <a:rPr lang="en-US" altLang="zh-CN" sz="2800" b="1" i="1" dirty="0" smtClean="0">
                <a:latin typeface="Times New Roman" panose="02020603050405020304" pitchFamily="18" charset="0"/>
              </a:rPr>
              <a:t>x</a:t>
            </a:r>
            <a:r>
              <a:rPr lang="en-US" altLang="zh-CN" sz="2800" b="1" dirty="0" smtClean="0">
                <a:latin typeface="Times New Roman" panose="02020603050405020304" pitchFamily="18" charset="0"/>
              </a:rPr>
              <a:t>=50</a:t>
            </a:r>
            <a:r>
              <a:rPr lang="zh-CN" altLang="en-US" sz="2800" b="1" dirty="0" smtClean="0">
                <a:latin typeface="Times New Roman" panose="02020603050405020304" pitchFamily="18" charset="0"/>
              </a:rPr>
              <a:t>是原方程的解</a:t>
            </a:r>
            <a:r>
              <a:rPr lang="en-US" altLang="zh-CN" sz="2800" b="1" dirty="0" smtClean="0">
                <a:latin typeface="Times New Roman" panose="02020603050405020304" pitchFamily="18" charset="0"/>
              </a:rPr>
              <a:t>.</a:t>
            </a:r>
            <a:endParaRPr lang="en-US" altLang="zh-CN" sz="2800" b="1" dirty="0" smtClean="0">
              <a:latin typeface="Times New Roman" panose="02020603050405020304" pitchFamily="18" charset="0"/>
            </a:endParaRPr>
          </a:p>
          <a:p>
            <a:endParaRPr lang="en-US" altLang="zh-CN" sz="2800" b="1" dirty="0" smtClean="0">
              <a:latin typeface="Times New Roman" panose="02020603050405020304" pitchFamily="18" charset="0"/>
            </a:endParaRPr>
          </a:p>
          <a:p>
            <a:r>
              <a:rPr lang="zh-CN" altLang="en-US" sz="2800" b="1" dirty="0" smtClean="0">
                <a:latin typeface="Times New Roman" panose="02020603050405020304" pitchFamily="18" charset="0"/>
              </a:rPr>
              <a:t>答</a:t>
            </a:r>
            <a:r>
              <a:rPr lang="en-US" altLang="zh-CN" sz="2800" b="1" dirty="0" smtClean="0">
                <a:latin typeface="Times New Roman" panose="02020603050405020304" pitchFamily="18" charset="0"/>
              </a:rPr>
              <a:t>:</a:t>
            </a:r>
            <a:r>
              <a:rPr lang="zh-CN" altLang="en-US" sz="2800" b="1" dirty="0" smtClean="0">
                <a:latin typeface="Times New Roman" panose="02020603050405020304" pitchFamily="18" charset="0"/>
              </a:rPr>
              <a:t>每件服装的原价为</a:t>
            </a:r>
            <a:r>
              <a:rPr lang="en-US" altLang="zh-CN" sz="2800" b="1" dirty="0" smtClean="0">
                <a:latin typeface="Times New Roman" panose="02020603050405020304" pitchFamily="18" charset="0"/>
              </a:rPr>
              <a:t>200</a:t>
            </a:r>
            <a:r>
              <a:rPr lang="zh-CN" altLang="en-US" sz="2800" b="1" dirty="0" smtClean="0">
                <a:latin typeface="Times New Roman" panose="02020603050405020304" pitchFamily="18" charset="0"/>
              </a:rPr>
              <a:t>元</a:t>
            </a:r>
            <a:r>
              <a:rPr lang="en-US" altLang="zh-CN" sz="2800" b="1" dirty="0" smtClean="0">
                <a:latin typeface="Times New Roman" panose="02020603050405020304" pitchFamily="18" charset="0"/>
              </a:rPr>
              <a:t>.</a:t>
            </a:r>
            <a:endParaRPr lang="en-US" altLang="zh-CN" sz="2800" b="1" dirty="0">
              <a:latin typeface="Times New Roman" panose="02020603050405020304" pitchFamily="18" charset="0"/>
            </a:endParaRPr>
          </a:p>
        </p:txBody>
      </p:sp>
      <p:graphicFrame>
        <p:nvGraphicFramePr>
          <p:cNvPr id="111618" name="对象 71"/>
          <p:cNvGraphicFramePr>
            <a:graphicFrameLocks noChangeAspect="1"/>
          </p:cNvGraphicFramePr>
          <p:nvPr/>
        </p:nvGraphicFramePr>
        <p:xfrm>
          <a:off x="438150" y="2857500"/>
          <a:ext cx="4481513" cy="785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1" name="公式" r:id="rId1" imgW="43891200" imgH="9448800" progId="Equations">
                  <p:embed/>
                </p:oleObj>
              </mc:Choice>
              <mc:Fallback>
                <p:oleObj name="公式" r:id="rId1" imgW="43891200" imgH="9448800" progId="Equations">
                  <p:embed/>
                  <p:pic>
                    <p:nvPicPr>
                      <p:cNvPr id="0" name="对象 71" descr="image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150" y="2857500"/>
                        <a:ext cx="4481513" cy="785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1619" name="对象 67"/>
          <p:cNvGraphicFramePr>
            <a:graphicFrameLocks noChangeAspect="1"/>
          </p:cNvGraphicFramePr>
          <p:nvPr/>
        </p:nvGraphicFramePr>
        <p:xfrm>
          <a:off x="4716016" y="4293096"/>
          <a:ext cx="1836738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2" name="公式" r:id="rId3" imgW="20421600" imgH="9448800" progId="Equations">
                  <p:embed/>
                </p:oleObj>
              </mc:Choice>
              <mc:Fallback>
                <p:oleObj name="公式" r:id="rId3" imgW="20421600" imgH="9448800" progId="Equations">
                  <p:embed/>
                  <p:pic>
                    <p:nvPicPr>
                      <p:cNvPr id="0" name="对象 67" descr="image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6016" y="4293096"/>
                        <a:ext cx="1836738" cy="857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矩形 4"/>
          <p:cNvSpPr/>
          <p:nvPr/>
        </p:nvSpPr>
        <p:spPr>
          <a:xfrm>
            <a:off x="2195736" y="332656"/>
            <a:ext cx="4392488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3600" dirty="0" smtClean="0"/>
              <a:t>合作研学</a:t>
            </a:r>
            <a:r>
              <a:rPr lang="en-US" altLang="zh-CN" sz="3600" dirty="0" smtClean="0"/>
              <a:t>&amp;</a:t>
            </a:r>
            <a:r>
              <a:rPr lang="zh-CN" altLang="en-US" sz="3600" dirty="0" smtClean="0"/>
              <a:t>展示激学</a:t>
            </a:r>
            <a:endParaRPr lang="zh-CN" alt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1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11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214282" y="1000108"/>
            <a:ext cx="8390166" cy="2061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3200" dirty="0" smtClean="0"/>
              <a:t>例</a:t>
            </a:r>
            <a:r>
              <a:rPr lang="en-US" altLang="zh-CN" sz="3200" dirty="0" smtClean="0"/>
              <a:t>3.</a:t>
            </a:r>
            <a:r>
              <a:rPr lang="zh-CN" altLang="zh-CN" sz="3200" dirty="0" smtClean="0"/>
              <a:t>某校学生到离校</a:t>
            </a:r>
            <a:r>
              <a:rPr lang="en-US" altLang="zh-CN" sz="3200" dirty="0" smtClean="0"/>
              <a:t>15km</a:t>
            </a:r>
            <a:r>
              <a:rPr lang="zh-CN" altLang="zh-CN" sz="3200" dirty="0" smtClean="0"/>
              <a:t>的科技馆去参观</a:t>
            </a:r>
            <a:r>
              <a:rPr lang="en-US" altLang="zh-CN" sz="3200" dirty="0" smtClean="0"/>
              <a:t>.</a:t>
            </a:r>
            <a:r>
              <a:rPr lang="zh-CN" altLang="zh-CN" sz="3200" dirty="0" smtClean="0"/>
              <a:t>在男同学骑自行车出发</a:t>
            </a:r>
            <a:r>
              <a:rPr lang="en-US" altLang="zh-CN" sz="3200" dirty="0" smtClean="0"/>
              <a:t>  h</a:t>
            </a:r>
            <a:r>
              <a:rPr lang="zh-CN" altLang="zh-CN" sz="3200" dirty="0" smtClean="0"/>
              <a:t>后，女同学才乘汽车前往，结果同时到达，如果汽车速度是自行车速度的</a:t>
            </a:r>
            <a:r>
              <a:rPr lang="en-US" altLang="zh-CN" sz="3200" dirty="0" smtClean="0"/>
              <a:t>3</a:t>
            </a:r>
            <a:r>
              <a:rPr lang="zh-CN" altLang="zh-CN" sz="3200" dirty="0" smtClean="0"/>
              <a:t>倍，那么自行车和汽车的速度各是多少</a:t>
            </a:r>
            <a:r>
              <a:rPr lang="en-US" altLang="zh-CN" sz="3200" dirty="0" smtClean="0"/>
              <a:t>?</a:t>
            </a:r>
            <a:endParaRPr lang="zh-CN" altLang="zh-CN" sz="3200" dirty="0"/>
          </a:p>
        </p:txBody>
      </p:sp>
      <p:sp>
        <p:nvSpPr>
          <p:cNvPr id="112641" name="Rectangle 1"/>
          <p:cNvSpPr>
            <a:spLocks noChangeArrowheads="1"/>
          </p:cNvSpPr>
          <p:nvPr/>
        </p:nvSpPr>
        <p:spPr bwMode="auto">
          <a:xfrm>
            <a:off x="251520" y="2996952"/>
            <a:ext cx="7632218" cy="138499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US" altLang="zh-CN" sz="2800" b="1" i="0" u="none" strike="noStrike" cap="none" normalizeH="0" dirty="0" smtClean="0">
              <a:ln>
                <a:noFill/>
              </a:ln>
              <a:solidFill>
                <a:srgbClr val="FF0000"/>
              </a:solidFill>
              <a:effectLst/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28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kumimoji="0" lang="en-US" altLang="zh-CN" sz="2800" b="1" i="1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.</a:t>
            </a:r>
            <a:r>
              <a:rPr kumimoji="0" lang="zh-CN" altLang="en-US" sz="28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速度之间有什么关系</a:t>
            </a:r>
            <a:r>
              <a:rPr kumimoji="0" lang="en-US" altLang="zh-CN" sz="28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?</a:t>
            </a:r>
            <a:r>
              <a:rPr kumimoji="0" lang="zh-CN" altLang="en-US" sz="28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时间之间有什么关系</a:t>
            </a:r>
            <a:r>
              <a:rPr kumimoji="0" lang="en-US" altLang="zh-CN" sz="28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?</a:t>
            </a:r>
            <a:endParaRPr kumimoji="0" lang="en-US" altLang="zh-CN" sz="2800" b="1" i="0" u="none" strike="noStrike" cap="none" normalizeH="0" dirty="0" smtClean="0">
              <a:ln>
                <a:noFill/>
              </a:ln>
              <a:solidFill>
                <a:srgbClr val="FF0000"/>
              </a:solidFill>
              <a:effectLst/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28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kumimoji="0" lang="en-US" altLang="zh-CN" sz="2800" b="1" i="1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.</a:t>
            </a:r>
            <a:r>
              <a:rPr kumimoji="0" lang="zh-CN" altLang="en-US" sz="28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怎样设未知数</a:t>
            </a:r>
            <a:r>
              <a:rPr kumimoji="0" lang="en-US" altLang="zh-CN" sz="28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?</a:t>
            </a:r>
            <a:r>
              <a:rPr kumimoji="0" lang="zh-CN" altLang="en-US" sz="28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根据哪个关系</a:t>
            </a:r>
            <a:r>
              <a:rPr kumimoji="0" lang="en-US" altLang="zh-CN" sz="28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?</a:t>
            </a:r>
            <a:endParaRPr kumimoji="0" lang="en-US" altLang="zh-CN" sz="2800" b="1" i="0" u="none" strike="noStrike" cap="none" normalizeH="0" dirty="0" smtClean="0">
              <a:ln>
                <a:noFill/>
              </a:ln>
              <a:solidFill>
                <a:srgbClr val="FF0000"/>
              </a:solidFill>
              <a:effectLst/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1500166" y="4714884"/>
          <a:ext cx="6095999" cy="1071724"/>
        </p:xfrm>
        <a:graphic>
          <a:graphicData uri="http://schemas.openxmlformats.org/drawingml/2006/table">
            <a:tbl>
              <a:tblPr/>
              <a:tblGrid>
                <a:gridCol w="1071570"/>
                <a:gridCol w="1500198"/>
                <a:gridCol w="1357322"/>
                <a:gridCol w="2166909"/>
              </a:tblGrid>
              <a:tr h="466090">
                <a:tc>
                  <a:txBody>
                    <a:bodyPr/>
                    <a:lstStyle/>
                    <a:p>
                      <a:pPr algn="ctr">
                        <a:lnSpc>
                          <a:spcPts val="1240"/>
                        </a:lnSpc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40"/>
                        </a:lnSpc>
                        <a:spcAft>
                          <a:spcPts val="0"/>
                        </a:spcAft>
                      </a:pPr>
                      <a:r>
                        <a:rPr lang="zh-CN" sz="14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路程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(</a:t>
                      </a:r>
                      <a:r>
                        <a:rPr lang="zh-CN" sz="14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千米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)</a:t>
                      </a:r>
                      <a:endParaRPr lang="zh-CN" sz="14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40"/>
                        </a:lnSpc>
                        <a:spcAft>
                          <a:spcPts val="0"/>
                        </a:spcAft>
                      </a:pPr>
                      <a:r>
                        <a:rPr lang="zh-CN" sz="14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速度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(</a:t>
                      </a:r>
                      <a:r>
                        <a:rPr lang="zh-CN" sz="14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千米</a:t>
                      </a:r>
                      <a:r>
                        <a:rPr lang="en-US" sz="1400" i="1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/</a:t>
                      </a:r>
                      <a:r>
                        <a:rPr lang="zh-CN" sz="14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时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)</a:t>
                      </a:r>
                      <a:endParaRPr lang="zh-CN" sz="14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40"/>
                        </a:lnSpc>
                        <a:spcAft>
                          <a:spcPts val="0"/>
                        </a:spcAft>
                      </a:pPr>
                      <a:r>
                        <a:rPr lang="zh-CN" sz="14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时间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(</a:t>
                      </a:r>
                      <a:r>
                        <a:rPr lang="zh-CN" sz="14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时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)</a:t>
                      </a:r>
                      <a:endParaRPr lang="zh-CN" sz="14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2895">
                <a:tc>
                  <a:txBody>
                    <a:bodyPr/>
                    <a:lstStyle/>
                    <a:p>
                      <a:pPr algn="ctr">
                        <a:lnSpc>
                          <a:spcPts val="1240"/>
                        </a:lnSpc>
                        <a:spcAft>
                          <a:spcPts val="0"/>
                        </a:spcAft>
                      </a:pPr>
                      <a:r>
                        <a:rPr lang="zh-CN" sz="14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自行车</a:t>
                      </a:r>
                      <a:endParaRPr lang="zh-CN" sz="14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40"/>
                        </a:lnSpc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40"/>
                        </a:lnSpc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40"/>
                        </a:lnSpc>
                        <a:spcAft>
                          <a:spcPts val="0"/>
                        </a:spcAft>
                        <a:buClrTx/>
                        <a:buSzTx/>
                        <a:buFontTx/>
                      </a:pPr>
                      <a:endParaRPr lang="en-US" sz="1400" dirty="0">
                        <a:solidFill>
                          <a:srgbClr val="000000"/>
                        </a:solidFill>
                        <a:latin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2739">
                <a:tc>
                  <a:txBody>
                    <a:bodyPr/>
                    <a:lstStyle/>
                    <a:p>
                      <a:pPr algn="ctr">
                        <a:lnSpc>
                          <a:spcPts val="1240"/>
                        </a:lnSpc>
                        <a:spcAft>
                          <a:spcPts val="0"/>
                        </a:spcAft>
                      </a:pPr>
                      <a:r>
                        <a:rPr lang="zh-CN" sz="14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公交车</a:t>
                      </a:r>
                      <a:endParaRPr lang="zh-CN" sz="14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40"/>
                        </a:lnSpc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40"/>
                        </a:lnSpc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40"/>
                        </a:lnSpc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12642" name="Rectangle 2"/>
          <p:cNvSpPr>
            <a:spLocks noChangeArrowheads="1"/>
          </p:cNvSpPr>
          <p:nvPr/>
        </p:nvSpPr>
        <p:spPr bwMode="auto">
          <a:xfrm>
            <a:off x="0" y="4786322"/>
            <a:ext cx="1495922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28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3</a:t>
            </a:r>
            <a:r>
              <a:rPr kumimoji="0" lang="en-US" altLang="zh-CN" sz="2800" b="1" i="1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.</a:t>
            </a:r>
            <a:r>
              <a:rPr kumimoji="0" lang="zh-CN" altLang="en-US" sz="28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填表</a:t>
            </a:r>
            <a:r>
              <a:rPr kumimoji="0" lang="en-US" altLang="zh-CN" sz="2800" b="1" i="1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.</a:t>
            </a:r>
            <a:endParaRPr kumimoji="0" lang="en-US" altLang="zh-CN" sz="2800" b="1" i="0" u="none" strike="noStrike" cap="none" normalizeH="0" dirty="0" smtClean="0">
              <a:ln>
                <a:noFill/>
              </a:ln>
              <a:solidFill>
                <a:srgbClr val="FF0000"/>
              </a:solidFill>
              <a:effectLst/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-32" y="5906176"/>
            <a:ext cx="510748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indent="2286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4</a:t>
            </a:r>
            <a:r>
              <a:rPr lang="en-US" altLang="zh-CN" sz="28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.</a:t>
            </a:r>
            <a:r>
              <a:rPr lang="zh-CN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怎样列方程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?</a:t>
            </a:r>
            <a:r>
              <a:rPr lang="zh-CN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根据哪个关系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?</a:t>
            </a:r>
            <a:endParaRPr lang="en-US" altLang="zh-CN" sz="2800" b="1" dirty="0" smtClean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2195736" y="332656"/>
            <a:ext cx="4392488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3600" dirty="0" smtClean="0"/>
              <a:t>合作研学</a:t>
            </a:r>
            <a:r>
              <a:rPr lang="en-US" altLang="zh-CN" sz="3600" dirty="0" smtClean="0"/>
              <a:t>&amp;</a:t>
            </a:r>
            <a:r>
              <a:rPr lang="zh-CN" altLang="en-US" sz="3600" dirty="0" smtClean="0"/>
              <a:t>展示激学</a:t>
            </a:r>
            <a:endParaRPr lang="zh-CN" altLang="en-US" sz="3600" dirty="0"/>
          </a:p>
        </p:txBody>
      </p:sp>
      <p:sp>
        <p:nvSpPr>
          <p:cNvPr id="3891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pic>
        <p:nvPicPr>
          <p:cNvPr id="38913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37213" y="1556792"/>
            <a:ext cx="144016" cy="400050"/>
          </a:xfrm>
          <a:prstGeom prst="rect">
            <a:avLst/>
          </a:prstGeom>
          <a:noFill/>
        </p:spPr>
      </p:pic>
      <p:sp>
        <p:nvSpPr>
          <p:cNvPr id="3" name="文本框 2"/>
          <p:cNvSpPr txBox="1"/>
          <p:nvPr/>
        </p:nvSpPr>
        <p:spPr>
          <a:xfrm>
            <a:off x="4351655" y="3111500"/>
            <a:ext cx="314706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b="1"/>
              <a:t>自行车比汽车多用2/3小时</a:t>
            </a:r>
            <a:endParaRPr lang="zh-CN" altLang="en-US" b="1"/>
          </a:p>
        </p:txBody>
      </p:sp>
      <p:sp>
        <p:nvSpPr>
          <p:cNvPr id="5" name="文本框 4"/>
          <p:cNvSpPr txBox="1"/>
          <p:nvPr/>
        </p:nvSpPr>
        <p:spPr>
          <a:xfrm>
            <a:off x="5520690" y="3918585"/>
            <a:ext cx="333438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>
              <a:buClrTx/>
              <a:buSzTx/>
              <a:buFontTx/>
            </a:pPr>
            <a:r>
              <a:rPr lang="zh-CN" altLang="en-US" b="1"/>
              <a:t>解：设自行车速度为xkm/h,则汽车速度为3xkm/h</a:t>
            </a:r>
            <a:endParaRPr lang="zh-CN" altLang="en-US" b="1"/>
          </a:p>
        </p:txBody>
      </p:sp>
      <p:sp>
        <p:nvSpPr>
          <p:cNvPr id="8" name="文本框 7"/>
          <p:cNvSpPr txBox="1"/>
          <p:nvPr/>
        </p:nvSpPr>
        <p:spPr>
          <a:xfrm>
            <a:off x="2985770" y="5224780"/>
            <a:ext cx="633095" cy="2501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>
              <a:lnSpc>
                <a:spcPts val="124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+mn-ea"/>
                <a:cs typeface="Times New Roman" panose="02020603050405020304"/>
                <a:sym typeface="+mn-ea"/>
              </a:rPr>
              <a:t>15</a:t>
            </a:r>
            <a:endParaRPr lang="zh-CN" altLang="en-US"/>
          </a:p>
        </p:txBody>
      </p:sp>
      <p:sp>
        <p:nvSpPr>
          <p:cNvPr id="10" name="文本框 9"/>
          <p:cNvSpPr txBox="1"/>
          <p:nvPr/>
        </p:nvSpPr>
        <p:spPr>
          <a:xfrm>
            <a:off x="4558030" y="5165725"/>
            <a:ext cx="35877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x</a:t>
            </a:r>
            <a:endParaRPr lang="en-US" altLang="zh-CN"/>
          </a:p>
        </p:txBody>
      </p:sp>
      <p:sp>
        <p:nvSpPr>
          <p:cNvPr id="11" name="文本框 10"/>
          <p:cNvSpPr txBox="1"/>
          <p:nvPr/>
        </p:nvSpPr>
        <p:spPr>
          <a:xfrm>
            <a:off x="810895" y="3111500"/>
            <a:ext cx="319468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b="1"/>
              <a:t>汽车速度是自行车速度的三倍</a:t>
            </a:r>
            <a:endParaRPr lang="zh-CN" altLang="en-US" b="1"/>
          </a:p>
        </p:txBody>
      </p:sp>
      <p:sp>
        <p:nvSpPr>
          <p:cNvPr id="13" name="文本框 12"/>
          <p:cNvSpPr txBox="1"/>
          <p:nvPr/>
        </p:nvSpPr>
        <p:spPr>
          <a:xfrm>
            <a:off x="2985770" y="5534025"/>
            <a:ext cx="633095" cy="2501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>
              <a:lnSpc>
                <a:spcPts val="124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+mn-ea"/>
                <a:cs typeface="Times New Roman" panose="02020603050405020304"/>
                <a:sym typeface="+mn-ea"/>
              </a:rPr>
              <a:t>15</a:t>
            </a:r>
            <a:endParaRPr lang="zh-CN" altLang="en-US"/>
          </a:p>
        </p:txBody>
      </p:sp>
      <p:sp>
        <p:nvSpPr>
          <p:cNvPr id="14" name="文本框 13"/>
          <p:cNvSpPr txBox="1"/>
          <p:nvPr/>
        </p:nvSpPr>
        <p:spPr>
          <a:xfrm>
            <a:off x="4485640" y="5474970"/>
            <a:ext cx="50419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3x</a:t>
            </a:r>
            <a:endParaRPr lang="en-US" altLang="zh-CN"/>
          </a:p>
        </p:txBody>
      </p:sp>
      <p:sp>
        <p:nvSpPr>
          <p:cNvPr id="16" name="文本框 15"/>
          <p:cNvSpPr txBox="1"/>
          <p:nvPr/>
        </p:nvSpPr>
        <p:spPr>
          <a:xfrm>
            <a:off x="4989830" y="5983605"/>
            <a:ext cx="314706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b="1"/>
              <a:t>自行车比汽车多用2/3小时</a:t>
            </a:r>
            <a:endParaRPr lang="zh-CN" altLang="en-US" b="1"/>
          </a:p>
        </p:txBody>
      </p:sp>
      <p:sp>
        <p:nvSpPr>
          <p:cNvPr id="17" name="文本框 16"/>
          <p:cNvSpPr txBox="1"/>
          <p:nvPr/>
        </p:nvSpPr>
        <p:spPr>
          <a:xfrm>
            <a:off x="6250940" y="5474970"/>
            <a:ext cx="86423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15/ 3x</a:t>
            </a:r>
            <a:endParaRPr lang="en-US" altLang="zh-CN"/>
          </a:p>
        </p:txBody>
      </p:sp>
      <p:sp>
        <p:nvSpPr>
          <p:cNvPr id="18" name="文本框 17"/>
          <p:cNvSpPr txBox="1"/>
          <p:nvPr/>
        </p:nvSpPr>
        <p:spPr>
          <a:xfrm>
            <a:off x="6250940" y="5106670"/>
            <a:ext cx="86423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15/ x</a:t>
            </a:r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2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2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2641" grpId="0"/>
      <p:bldP spid="112642" grpId="0"/>
      <p:bldP spid="6" grpId="0"/>
      <p:bldP spid="11" grpId="0"/>
      <p:bldP spid="11" grpId="1"/>
      <p:bldP spid="3" grpId="0"/>
      <p:bldP spid="3" grpId="1"/>
      <p:bldP spid="5" grpId="0"/>
      <p:bldP spid="5" grpId="1"/>
      <p:bldP spid="8" grpId="0"/>
      <p:bldP spid="8" grpId="1"/>
      <p:bldP spid="10" grpId="0"/>
      <p:bldP spid="10" grpId="1"/>
      <p:bldP spid="13" grpId="0"/>
      <p:bldP spid="13" grpId="1"/>
      <p:bldP spid="14" grpId="0"/>
      <p:bldP spid="14" grpId="1"/>
      <p:bldP spid="16" grpId="0"/>
      <p:bldP spid="16" grpId="1"/>
      <p:bldP spid="18" grpId="0"/>
      <p:bldP spid="18" grpId="1"/>
      <p:bldP spid="17" grpId="0"/>
      <p:bldP spid="17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文本框 4"/>
          <p:cNvSpPr txBox="1"/>
          <p:nvPr/>
        </p:nvSpPr>
        <p:spPr>
          <a:xfrm>
            <a:off x="640080" y="523240"/>
            <a:ext cx="7682865" cy="60007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>
              <a:buClrTx/>
              <a:buSzTx/>
              <a:buFontTx/>
            </a:pPr>
            <a:endParaRPr lang="zh-CN" altLang="en-US" sz="3200" b="1">
              <a:solidFill>
                <a:srgbClr val="FF0000"/>
              </a:solidFill>
            </a:endParaRPr>
          </a:p>
          <a:p>
            <a:pPr algn="l">
              <a:buClrTx/>
              <a:buSzTx/>
              <a:buFontTx/>
            </a:pPr>
            <a:r>
              <a:rPr lang="zh-CN" altLang="en-US" sz="3200" b="1">
                <a:solidFill>
                  <a:srgbClr val="FF0000"/>
                </a:solidFill>
              </a:rPr>
              <a:t>解：设自行车速度为xkm/h,则汽车速度为3xkm/h</a:t>
            </a:r>
            <a:endParaRPr lang="zh-CN" altLang="en-US" sz="3200" b="1">
              <a:solidFill>
                <a:srgbClr val="FF0000"/>
              </a:solidFill>
            </a:endParaRPr>
          </a:p>
          <a:p>
            <a:pPr algn="l">
              <a:buClrTx/>
              <a:buSzTx/>
              <a:buFontTx/>
            </a:pPr>
            <a:r>
              <a:rPr lang="zh-CN" altLang="zh-CN" sz="3200" b="1">
                <a:solidFill>
                  <a:srgbClr val="FF0000"/>
                </a:solidFill>
              </a:rPr>
              <a:t>根据题意得：</a:t>
            </a:r>
            <a:r>
              <a:rPr lang="en-US" altLang="zh-CN" sz="3200" b="1">
                <a:solidFill>
                  <a:srgbClr val="FF0000"/>
                </a:solidFill>
              </a:rPr>
              <a:t>15/ x  -15 /3x=2 /3</a:t>
            </a:r>
            <a:endParaRPr lang="en-US" altLang="zh-CN" sz="3200" b="1">
              <a:solidFill>
                <a:srgbClr val="FF0000"/>
              </a:solidFill>
            </a:endParaRPr>
          </a:p>
          <a:p>
            <a:pPr algn="l">
              <a:buClrTx/>
              <a:buSzTx/>
              <a:buFontTx/>
            </a:pPr>
            <a:endParaRPr lang="en-US" altLang="zh-CN" sz="3200" b="1">
              <a:solidFill>
                <a:srgbClr val="FF0000"/>
              </a:solidFill>
            </a:endParaRPr>
          </a:p>
          <a:p>
            <a:pPr algn="l">
              <a:buClrTx/>
              <a:buSzTx/>
              <a:buFontTx/>
            </a:pPr>
            <a:r>
              <a:rPr lang="zh-CN" altLang="zh-CN" sz="3200" b="1">
                <a:solidFill>
                  <a:srgbClr val="FF0000"/>
                </a:solidFill>
              </a:rPr>
              <a:t>解方程得：</a:t>
            </a:r>
            <a:r>
              <a:rPr lang="en-US" altLang="zh-CN" sz="3200" b="1">
                <a:solidFill>
                  <a:srgbClr val="FF0000"/>
                </a:solidFill>
              </a:rPr>
              <a:t>x=15</a:t>
            </a:r>
            <a:endParaRPr lang="en-US" altLang="zh-CN" sz="3200" b="1">
              <a:solidFill>
                <a:srgbClr val="FF0000"/>
              </a:solidFill>
            </a:endParaRPr>
          </a:p>
          <a:p>
            <a:pPr algn="l">
              <a:buClrTx/>
              <a:buSzTx/>
              <a:buFontTx/>
            </a:pPr>
            <a:endParaRPr lang="en-US" altLang="zh-CN" sz="3200" b="1">
              <a:solidFill>
                <a:srgbClr val="FF0000"/>
              </a:solidFill>
            </a:endParaRPr>
          </a:p>
          <a:p>
            <a:pPr algn="l">
              <a:buClrTx/>
              <a:buSzTx/>
              <a:buFontTx/>
            </a:pPr>
            <a:r>
              <a:rPr lang="zh-CN" altLang="en-US" sz="3200" b="1">
                <a:solidFill>
                  <a:srgbClr val="FF0000"/>
                </a:solidFill>
              </a:rPr>
              <a:t>经检验</a:t>
            </a:r>
            <a:r>
              <a:rPr lang="en-US" altLang="zh-CN" sz="3200" b="1">
                <a:solidFill>
                  <a:srgbClr val="FF0000"/>
                </a:solidFill>
              </a:rPr>
              <a:t>x=15</a:t>
            </a:r>
            <a:r>
              <a:rPr lang="zh-CN" altLang="en-US" sz="3200" b="1">
                <a:solidFill>
                  <a:srgbClr val="FF0000"/>
                </a:solidFill>
              </a:rPr>
              <a:t>是方程的解，</a:t>
            </a:r>
            <a:r>
              <a:rPr lang="zh-CN" altLang="en-US" sz="3200" b="1">
                <a:solidFill>
                  <a:srgbClr val="FF0000"/>
                </a:solidFill>
                <a:sym typeface="+mn-ea"/>
              </a:rPr>
              <a:t>则</a:t>
            </a:r>
            <a:r>
              <a:rPr lang="en-US" altLang="zh-CN" sz="3200" b="1">
                <a:solidFill>
                  <a:srgbClr val="FF0000"/>
                </a:solidFill>
                <a:sym typeface="+mn-ea"/>
              </a:rPr>
              <a:t>3x=45</a:t>
            </a:r>
            <a:endParaRPr lang="zh-CN" altLang="en-US" sz="3200" b="1">
              <a:solidFill>
                <a:srgbClr val="FF0000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endParaRPr lang="en-US" altLang="zh-CN" sz="3200" b="1">
              <a:solidFill>
                <a:srgbClr val="FF0000"/>
              </a:solidFill>
            </a:endParaRPr>
          </a:p>
          <a:p>
            <a:pPr algn="l">
              <a:buClrTx/>
              <a:buSzTx/>
              <a:buFontTx/>
            </a:pPr>
            <a:r>
              <a:rPr lang="zh-CN" altLang="en-US" sz="3200" b="1">
                <a:solidFill>
                  <a:srgbClr val="FF0000"/>
                </a:solidFill>
              </a:rPr>
              <a:t>答：</a:t>
            </a:r>
            <a:r>
              <a:rPr lang="zh-CN" altLang="en-US" sz="3200" b="1">
                <a:solidFill>
                  <a:srgbClr val="FF0000"/>
                </a:solidFill>
                <a:sym typeface="+mn-ea"/>
              </a:rPr>
              <a:t>自行车速度是</a:t>
            </a:r>
            <a:r>
              <a:rPr lang="en-US" altLang="zh-CN" sz="3200" b="1">
                <a:solidFill>
                  <a:srgbClr val="FF0000"/>
                </a:solidFill>
                <a:sym typeface="+mn-ea"/>
              </a:rPr>
              <a:t>15</a:t>
            </a:r>
            <a:r>
              <a:rPr lang="zh-CN" altLang="en-US" sz="3200" b="1">
                <a:solidFill>
                  <a:srgbClr val="FF0000"/>
                </a:solidFill>
                <a:sym typeface="+mn-ea"/>
              </a:rPr>
              <a:t>km/h</a:t>
            </a:r>
            <a:r>
              <a:rPr lang="zh-CN" altLang="en-US" sz="3200" b="1">
                <a:solidFill>
                  <a:srgbClr val="FF0000"/>
                </a:solidFill>
                <a:sym typeface="+mn-ea"/>
              </a:rPr>
              <a:t>，汽车速度是</a:t>
            </a:r>
            <a:r>
              <a:rPr lang="en-US" altLang="zh-CN" sz="3200" b="1">
                <a:solidFill>
                  <a:srgbClr val="FF0000"/>
                </a:solidFill>
                <a:sym typeface="+mn-ea"/>
              </a:rPr>
              <a:t>45</a:t>
            </a:r>
            <a:r>
              <a:rPr lang="zh-CN" altLang="en-US" sz="3200" b="1">
                <a:solidFill>
                  <a:srgbClr val="FF0000"/>
                </a:solidFill>
                <a:sym typeface="+mn-ea"/>
              </a:rPr>
              <a:t>km/h。</a:t>
            </a:r>
            <a:endParaRPr lang="en-US" altLang="zh-CN" sz="3200" b="1">
              <a:solidFill>
                <a:srgbClr val="FF0000"/>
              </a:solidFill>
            </a:endParaRPr>
          </a:p>
          <a:p>
            <a:pPr algn="l">
              <a:buClrTx/>
              <a:buSzTx/>
              <a:buFontTx/>
            </a:pPr>
            <a:endParaRPr lang="en-US" altLang="zh-CN" sz="3200" b="1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500034" y="1428736"/>
            <a:ext cx="8215338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b="1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列分式方程解应用题</a:t>
            </a:r>
            <a:r>
              <a:rPr lang="en-US" sz="2800" b="1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:</a:t>
            </a:r>
            <a:endParaRPr lang="zh-CN" altLang="en-US" sz="2800" b="1" dirty="0" smtClean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r>
              <a:rPr lang="en-US" sz="2800" b="1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1</a:t>
            </a:r>
            <a:r>
              <a:rPr lang="en-US" sz="2800" b="1" i="1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.</a:t>
            </a:r>
            <a:r>
              <a:rPr lang="zh-CN" altLang="en-US" sz="2800" b="1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步骤</a:t>
            </a:r>
            <a:r>
              <a:rPr lang="en-US" sz="2800" b="1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:</a:t>
            </a:r>
            <a:r>
              <a:rPr lang="zh-CN" altLang="en-US" sz="2800" b="1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审、设、列、解、</a:t>
            </a:r>
            <a:r>
              <a:rPr lang="zh-CN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验</a:t>
            </a:r>
            <a:r>
              <a:rPr lang="zh-CN" altLang="en-US" sz="2800" b="1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、答</a:t>
            </a:r>
            <a:r>
              <a:rPr lang="en-US" sz="2800" b="1" i="1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.</a:t>
            </a:r>
            <a:r>
              <a:rPr lang="zh-CN" altLang="en-US" sz="2800" b="1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必须按照这六步做题</a:t>
            </a:r>
            <a:r>
              <a:rPr lang="en-US" sz="2800" b="1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,</a:t>
            </a:r>
            <a:r>
              <a:rPr lang="zh-CN" altLang="en-US" sz="2800" b="1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规范解题步骤</a:t>
            </a:r>
            <a:r>
              <a:rPr lang="en-US" sz="2800" b="1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,</a:t>
            </a:r>
            <a:r>
              <a:rPr lang="zh-CN" altLang="en-US" sz="2800" b="1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另外要注意完整性</a:t>
            </a:r>
            <a:r>
              <a:rPr lang="en-US" sz="2800" b="1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:</a:t>
            </a:r>
            <a:r>
              <a:rPr lang="zh-CN" altLang="en-US" sz="2800" b="1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如</a:t>
            </a:r>
            <a:r>
              <a:rPr lang="zh-CN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设</a:t>
            </a:r>
            <a:r>
              <a:rPr lang="zh-CN" altLang="en-US" sz="2800" b="1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和</a:t>
            </a:r>
            <a:r>
              <a:rPr lang="zh-CN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答</a:t>
            </a:r>
            <a:r>
              <a:rPr lang="zh-CN" altLang="en-US" sz="2800" b="1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叙述要完整</a:t>
            </a:r>
            <a:r>
              <a:rPr lang="en-US" sz="2800" b="1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,</a:t>
            </a:r>
            <a:r>
              <a:rPr lang="zh-CN" altLang="en-US" sz="2800" b="1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要写出</a:t>
            </a:r>
            <a:r>
              <a:rPr lang="zh-CN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单位</a:t>
            </a:r>
            <a:r>
              <a:rPr lang="zh-CN" altLang="en-US" sz="2800" b="1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等</a:t>
            </a:r>
            <a:r>
              <a:rPr lang="en-US" sz="2800" b="1" i="1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.</a:t>
            </a:r>
            <a:endParaRPr lang="zh-CN" altLang="en-US" sz="2800" b="1" dirty="0" smtClean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r>
              <a:rPr lang="en-US" sz="2800" b="1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2</a:t>
            </a:r>
            <a:r>
              <a:rPr lang="en-US" sz="2800" b="1" i="1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.</a:t>
            </a:r>
            <a:r>
              <a:rPr lang="zh-CN" altLang="en-US" sz="2800" b="1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列方程解应用题的关键是分析题意找出</a:t>
            </a:r>
            <a:r>
              <a:rPr lang="zh-CN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相等关系</a:t>
            </a:r>
            <a:endParaRPr lang="zh-CN" altLang="en-US" sz="2800" b="1" dirty="0" smtClean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r>
              <a:rPr lang="en-US" sz="2800" b="1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(1)</a:t>
            </a:r>
            <a:r>
              <a:rPr lang="zh-CN" altLang="en-US" sz="2800" b="1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在确定相等关系时</a:t>
            </a:r>
            <a:r>
              <a:rPr lang="en-US" sz="2800" b="1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,</a:t>
            </a:r>
            <a:r>
              <a:rPr lang="zh-CN" altLang="en-US" sz="2800" b="1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一定要理解一些常用的数量关系和一些基本做法</a:t>
            </a:r>
            <a:r>
              <a:rPr lang="en-US" sz="2800" b="1" i="1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.</a:t>
            </a:r>
            <a:endParaRPr lang="zh-CN" altLang="en-US" sz="2800" b="1" dirty="0" smtClean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r>
              <a:rPr lang="en-US" sz="2800" b="1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(2)</a:t>
            </a:r>
            <a:r>
              <a:rPr lang="zh-CN" altLang="en-US" sz="2800" b="1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列分式方程解应用题时要多思、细想</a:t>
            </a:r>
            <a:r>
              <a:rPr lang="en-US" sz="2800" b="1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,</a:t>
            </a:r>
            <a:r>
              <a:rPr lang="zh-CN" altLang="en-US" sz="2800" b="1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寻求多种解题思路</a:t>
            </a:r>
            <a:endParaRPr lang="en-US" altLang="zh-CN" sz="2800" b="1" dirty="0" smtClean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endParaRPr lang="en-US" sz="2800" b="1" i="1" dirty="0" smtClean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endParaRPr lang="zh-CN" altLang="en-US" sz="2800" b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5" name="动作按钮: 第一张 4">
            <a:hlinkClick r:id="" action="ppaction://hlinkshowjump?jump=firstslide" highlightClick="1"/>
          </p:cNvPr>
          <p:cNvSpPr/>
          <p:nvPr/>
        </p:nvSpPr>
        <p:spPr>
          <a:xfrm>
            <a:off x="6715140" y="6215082"/>
            <a:ext cx="936104" cy="360040"/>
          </a:xfrm>
          <a:prstGeom prst="actionButtonHom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b="1"/>
          </a:p>
        </p:txBody>
      </p:sp>
      <p:sp>
        <p:nvSpPr>
          <p:cNvPr id="6" name="矩形 5"/>
          <p:cNvSpPr/>
          <p:nvPr/>
        </p:nvSpPr>
        <p:spPr>
          <a:xfrm>
            <a:off x="3635896" y="404664"/>
            <a:ext cx="2448272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4000" dirty="0" smtClean="0"/>
              <a:t>精讲领学</a:t>
            </a:r>
            <a:endParaRPr lang="zh-CN" alt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p="http://schemas.openxmlformats.org/presentationml/2006/main">
  <p:tag name="KSO_WM_UNIT_TABLE_BEAUTIFY" val="smartTable{5dda9e19-8f49-443b-b0a3-8bacb619cfee}"/>
</p:tagLst>
</file>

<file path=ppt/tags/tag2.xml><?xml version="1.0" encoding="utf-8"?>
<p:tagLst xmlns:p="http://schemas.openxmlformats.org/presentationml/2006/main">
  <p:tag name="REFSHAPE" val="218752476"/>
  <p:tag name="KSO_WM_UNIT_PLACING_PICTURE_USER_VIEWPORT" val="{&quot;height&quot;:10905,&quot;width&quot;:9930}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波形">
  <a:themeElements>
    <a:clrScheme name="波形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波形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波形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>
            <a:fillRect/>
          </a:stretch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0</TotalTime>
  <Words>2202</Words>
  <Application>WPS 演示</Application>
  <PresentationFormat>全屏显示(4:3)</PresentationFormat>
  <Paragraphs>164</Paragraphs>
  <Slides>16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18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4</vt:i4>
      </vt:variant>
      <vt:variant>
        <vt:lpstr>幻灯片标题</vt:lpstr>
      </vt:variant>
      <vt:variant>
        <vt:i4>16</vt:i4>
      </vt:variant>
    </vt:vector>
  </HeadingPairs>
  <TitlesOfParts>
    <vt:vector size="39" baseType="lpstr">
      <vt:lpstr>Arial</vt:lpstr>
      <vt:lpstr>宋体</vt:lpstr>
      <vt:lpstr>Wingdings</vt:lpstr>
      <vt:lpstr>Symbol</vt:lpstr>
      <vt:lpstr>楷体_GB2312</vt:lpstr>
      <vt:lpstr>新宋体</vt:lpstr>
      <vt:lpstr>Calibri</vt:lpstr>
      <vt:lpstr>黑体</vt:lpstr>
      <vt:lpstr>Times New Roman</vt:lpstr>
      <vt:lpstr>隶书</vt:lpstr>
      <vt:lpstr>微软雅黑</vt:lpstr>
      <vt:lpstr>Times New Roman</vt:lpstr>
      <vt:lpstr>NEU-BZ-S92</vt:lpstr>
      <vt:lpstr>Segoe Print</vt:lpstr>
      <vt:lpstr>Candara</vt:lpstr>
      <vt:lpstr>华文楷体</vt:lpstr>
      <vt:lpstr>Arial Unicode MS</vt:lpstr>
      <vt:lpstr>华文新魏</vt:lpstr>
      <vt:lpstr>波形</vt:lpstr>
      <vt:lpstr>Equations</vt:lpstr>
      <vt:lpstr>Equations</vt:lpstr>
      <vt:lpstr>Equations</vt:lpstr>
      <vt:lpstr>Equations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wangxue</dc:creator>
  <cp:lastModifiedBy>Administrator</cp:lastModifiedBy>
  <cp:revision>306</cp:revision>
  <dcterms:created xsi:type="dcterms:W3CDTF">2015-12-29T06:43:00Z</dcterms:created>
  <dcterms:modified xsi:type="dcterms:W3CDTF">2020-06-29T09:06:37Z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2052-11.1.0.9828</vt:lpwstr>
  </property>
</Properties>
</file>